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76" r:id="rId2"/>
    <p:sldId id="265" r:id="rId3"/>
    <p:sldId id="294" r:id="rId4"/>
    <p:sldId id="297" r:id="rId5"/>
    <p:sldId id="298" r:id="rId6"/>
    <p:sldId id="303" r:id="rId7"/>
    <p:sldId id="304" r:id="rId8"/>
    <p:sldId id="299" r:id="rId9"/>
    <p:sldId id="300" r:id="rId10"/>
    <p:sldId id="301" r:id="rId11"/>
    <p:sldId id="307" r:id="rId12"/>
    <p:sldId id="308" r:id="rId13"/>
    <p:sldId id="309" r:id="rId14"/>
    <p:sldId id="284" r:id="rId15"/>
    <p:sldId id="292" r:id="rId16"/>
    <p:sldId id="295" r:id="rId17"/>
    <p:sldId id="305" r:id="rId18"/>
    <p:sldId id="311" r:id="rId19"/>
    <p:sldId id="312" r:id="rId20"/>
    <p:sldId id="310" r:id="rId21"/>
    <p:sldId id="293" r:id="rId22"/>
    <p:sldId id="290" r:id="rId23"/>
    <p:sldId id="302" r:id="rId24"/>
    <p:sldId id="30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26"/>
    <p:restoredTop sz="95510"/>
  </p:normalViewPr>
  <p:slideViewPr>
    <p:cSldViewPr snapToGrid="0" snapToObjects="1">
      <p:cViewPr varScale="1">
        <p:scale>
          <a:sx n="113" d="100"/>
          <a:sy n="113" d="100"/>
        </p:scale>
        <p:origin x="200" y="3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A7462B-154F-E647-9BF2-E8B82EB7C5D0}" type="datetimeFigureOut">
              <a:rPr kumimoji="1" lang="zh-CN" altLang="en-US" smtClean="0"/>
              <a:t>2020/1/5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8FADC-8B32-954C-A7FB-3FCC51565C5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0548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214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374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974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884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860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5635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6646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064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3345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5995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099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232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8668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9960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05886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8678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363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214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625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566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020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670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751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197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260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5013326" y="2719388"/>
            <a:ext cx="2155826" cy="2154238"/>
          </a:xfrm>
          <a:custGeom>
            <a:avLst/>
            <a:gdLst>
              <a:gd name="connsiteX0" fmla="*/ 1077913 w 2155826"/>
              <a:gd name="connsiteY0" fmla="*/ 0 h 2154238"/>
              <a:gd name="connsiteX1" fmla="*/ 2155826 w 2155826"/>
              <a:gd name="connsiteY1" fmla="*/ 1077119 h 2154238"/>
              <a:gd name="connsiteX2" fmla="*/ 1077913 w 2155826"/>
              <a:gd name="connsiteY2" fmla="*/ 2154238 h 2154238"/>
              <a:gd name="connsiteX3" fmla="*/ 0 w 2155826"/>
              <a:gd name="connsiteY3" fmla="*/ 1077119 h 2154238"/>
              <a:gd name="connsiteX4" fmla="*/ 1077913 w 2155826"/>
              <a:gd name="connsiteY4" fmla="*/ 0 h 2154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5826" h="2154238">
                <a:moveTo>
                  <a:pt x="1077913" y="0"/>
                </a:moveTo>
                <a:cubicBezTo>
                  <a:pt x="1673228" y="0"/>
                  <a:pt x="2155826" y="482243"/>
                  <a:pt x="2155826" y="1077119"/>
                </a:cubicBezTo>
                <a:cubicBezTo>
                  <a:pt x="2155826" y="1671995"/>
                  <a:pt x="1673228" y="2154238"/>
                  <a:pt x="1077913" y="2154238"/>
                </a:cubicBezTo>
                <a:cubicBezTo>
                  <a:pt x="482598" y="2154238"/>
                  <a:pt x="0" y="1671995"/>
                  <a:pt x="0" y="1077119"/>
                </a:cubicBezTo>
                <a:cubicBezTo>
                  <a:pt x="0" y="482243"/>
                  <a:pt x="482598" y="0"/>
                  <a:pt x="10779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401240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598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351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2" y="2028825"/>
            <a:ext cx="5946775" cy="4273550"/>
          </a:xfrm>
          <a:custGeom>
            <a:avLst/>
            <a:gdLst>
              <a:gd name="connsiteX0" fmla="*/ 0 w 5946775"/>
              <a:gd name="connsiteY0" fmla="*/ 0 h 4273550"/>
              <a:gd name="connsiteX1" fmla="*/ 5946775 w 5946775"/>
              <a:gd name="connsiteY1" fmla="*/ 0 h 4273550"/>
              <a:gd name="connsiteX2" fmla="*/ 4799812 w 5946775"/>
              <a:gd name="connsiteY2" fmla="*/ 4273550 h 4273550"/>
              <a:gd name="connsiteX3" fmla="*/ 0 w 5946775"/>
              <a:gd name="connsiteY3" fmla="*/ 4273550 h 427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6775" h="4273550">
                <a:moveTo>
                  <a:pt x="0" y="0"/>
                </a:moveTo>
                <a:lnTo>
                  <a:pt x="5946775" y="0"/>
                </a:lnTo>
                <a:lnTo>
                  <a:pt x="4799812" y="4273550"/>
                </a:lnTo>
                <a:lnTo>
                  <a:pt x="0" y="42735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268387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5165899" y="2191235"/>
            <a:ext cx="1855499" cy="3315152"/>
          </a:xfrm>
          <a:custGeom>
            <a:avLst/>
            <a:gdLst>
              <a:gd name="connsiteX0" fmla="*/ 0 w 1855499"/>
              <a:gd name="connsiteY0" fmla="*/ 0 h 3315152"/>
              <a:gd name="connsiteX1" fmla="*/ 1855499 w 1855499"/>
              <a:gd name="connsiteY1" fmla="*/ 0 h 3315152"/>
              <a:gd name="connsiteX2" fmla="*/ 1855499 w 1855499"/>
              <a:gd name="connsiteY2" fmla="*/ 3315152 h 3315152"/>
              <a:gd name="connsiteX3" fmla="*/ 0 w 1855499"/>
              <a:gd name="connsiteY3" fmla="*/ 3315152 h 3315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5499" h="3315152">
                <a:moveTo>
                  <a:pt x="0" y="0"/>
                </a:moveTo>
                <a:lnTo>
                  <a:pt x="1855499" y="0"/>
                </a:lnTo>
                <a:lnTo>
                  <a:pt x="1855499" y="3315152"/>
                </a:lnTo>
                <a:lnTo>
                  <a:pt x="0" y="33151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267522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701800" y="2187697"/>
            <a:ext cx="1568450" cy="1568450"/>
          </a:xfrm>
          <a:custGeom>
            <a:avLst/>
            <a:gdLst>
              <a:gd name="connsiteX0" fmla="*/ 784225 w 1568450"/>
              <a:gd name="connsiteY0" fmla="*/ 0 h 1568450"/>
              <a:gd name="connsiteX1" fmla="*/ 1568450 w 1568450"/>
              <a:gd name="connsiteY1" fmla="*/ 784225 h 1568450"/>
              <a:gd name="connsiteX2" fmla="*/ 784225 w 1568450"/>
              <a:gd name="connsiteY2" fmla="*/ 1568450 h 1568450"/>
              <a:gd name="connsiteX3" fmla="*/ 0 w 1568450"/>
              <a:gd name="connsiteY3" fmla="*/ 784225 h 1568450"/>
              <a:gd name="connsiteX4" fmla="*/ 784225 w 1568450"/>
              <a:gd name="connsiteY4" fmla="*/ 0 h 156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8450" h="1568450">
                <a:moveTo>
                  <a:pt x="784225" y="0"/>
                </a:moveTo>
                <a:cubicBezTo>
                  <a:pt x="1217341" y="0"/>
                  <a:pt x="1568450" y="351109"/>
                  <a:pt x="1568450" y="784225"/>
                </a:cubicBezTo>
                <a:cubicBezTo>
                  <a:pt x="1568450" y="1217341"/>
                  <a:pt x="1217341" y="1568450"/>
                  <a:pt x="784225" y="1568450"/>
                </a:cubicBezTo>
                <a:cubicBezTo>
                  <a:pt x="351109" y="1568450"/>
                  <a:pt x="0" y="1217341"/>
                  <a:pt x="0" y="784225"/>
                </a:cubicBezTo>
                <a:cubicBezTo>
                  <a:pt x="0" y="351109"/>
                  <a:pt x="351109" y="0"/>
                  <a:pt x="7842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5292725" y="2187697"/>
            <a:ext cx="1566864" cy="1568450"/>
          </a:xfrm>
          <a:custGeom>
            <a:avLst/>
            <a:gdLst>
              <a:gd name="connsiteX0" fmla="*/ 783432 w 1566864"/>
              <a:gd name="connsiteY0" fmla="*/ 0 h 1568450"/>
              <a:gd name="connsiteX1" fmla="*/ 1566864 w 1566864"/>
              <a:gd name="connsiteY1" fmla="*/ 784225 h 1568450"/>
              <a:gd name="connsiteX2" fmla="*/ 783432 w 1566864"/>
              <a:gd name="connsiteY2" fmla="*/ 1568450 h 1568450"/>
              <a:gd name="connsiteX3" fmla="*/ 0 w 1566864"/>
              <a:gd name="connsiteY3" fmla="*/ 784225 h 1568450"/>
              <a:gd name="connsiteX4" fmla="*/ 783432 w 1566864"/>
              <a:gd name="connsiteY4" fmla="*/ 0 h 156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6864" h="1568450">
                <a:moveTo>
                  <a:pt x="783432" y="0"/>
                </a:moveTo>
                <a:cubicBezTo>
                  <a:pt x="1216110" y="0"/>
                  <a:pt x="1566864" y="351109"/>
                  <a:pt x="1566864" y="784225"/>
                </a:cubicBezTo>
                <a:cubicBezTo>
                  <a:pt x="1566864" y="1217341"/>
                  <a:pt x="1216110" y="1568450"/>
                  <a:pt x="783432" y="1568450"/>
                </a:cubicBezTo>
                <a:cubicBezTo>
                  <a:pt x="350754" y="1568450"/>
                  <a:pt x="0" y="1217341"/>
                  <a:pt x="0" y="784225"/>
                </a:cubicBezTo>
                <a:cubicBezTo>
                  <a:pt x="0" y="351109"/>
                  <a:pt x="350754" y="0"/>
                  <a:pt x="7834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921750" y="2187697"/>
            <a:ext cx="1568450" cy="1568450"/>
          </a:xfrm>
          <a:custGeom>
            <a:avLst/>
            <a:gdLst>
              <a:gd name="connsiteX0" fmla="*/ 784225 w 1568450"/>
              <a:gd name="connsiteY0" fmla="*/ 0 h 1568450"/>
              <a:gd name="connsiteX1" fmla="*/ 1568450 w 1568450"/>
              <a:gd name="connsiteY1" fmla="*/ 784225 h 1568450"/>
              <a:gd name="connsiteX2" fmla="*/ 784225 w 1568450"/>
              <a:gd name="connsiteY2" fmla="*/ 1568450 h 1568450"/>
              <a:gd name="connsiteX3" fmla="*/ 0 w 1568450"/>
              <a:gd name="connsiteY3" fmla="*/ 784225 h 1568450"/>
              <a:gd name="connsiteX4" fmla="*/ 784225 w 1568450"/>
              <a:gd name="connsiteY4" fmla="*/ 0 h 156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8450" h="1568450">
                <a:moveTo>
                  <a:pt x="784225" y="0"/>
                </a:moveTo>
                <a:cubicBezTo>
                  <a:pt x="1217341" y="0"/>
                  <a:pt x="1568450" y="351109"/>
                  <a:pt x="1568450" y="784225"/>
                </a:cubicBezTo>
                <a:cubicBezTo>
                  <a:pt x="1568450" y="1217341"/>
                  <a:pt x="1217341" y="1568450"/>
                  <a:pt x="784225" y="1568450"/>
                </a:cubicBezTo>
                <a:cubicBezTo>
                  <a:pt x="351109" y="1568450"/>
                  <a:pt x="0" y="1217341"/>
                  <a:pt x="0" y="784225"/>
                </a:cubicBezTo>
                <a:cubicBezTo>
                  <a:pt x="0" y="351109"/>
                  <a:pt x="351109" y="0"/>
                  <a:pt x="7842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185306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936626" y="3794126"/>
            <a:ext cx="2952750" cy="2143125"/>
          </a:xfrm>
          <a:custGeom>
            <a:avLst/>
            <a:gdLst>
              <a:gd name="connsiteX0" fmla="*/ 0 w 2952750"/>
              <a:gd name="connsiteY0" fmla="*/ 0 h 2143125"/>
              <a:gd name="connsiteX1" fmla="*/ 2952750 w 2952750"/>
              <a:gd name="connsiteY1" fmla="*/ 0 h 2143125"/>
              <a:gd name="connsiteX2" fmla="*/ 2952750 w 2952750"/>
              <a:gd name="connsiteY2" fmla="*/ 2143125 h 2143125"/>
              <a:gd name="connsiteX3" fmla="*/ 0 w 2952750"/>
              <a:gd name="connsiteY3" fmla="*/ 2143125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2750" h="2143125">
                <a:moveTo>
                  <a:pt x="0" y="0"/>
                </a:moveTo>
                <a:lnTo>
                  <a:pt x="2952750" y="0"/>
                </a:lnTo>
                <a:lnTo>
                  <a:pt x="2952750" y="2143125"/>
                </a:lnTo>
                <a:lnTo>
                  <a:pt x="0" y="21431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8310565" y="1619251"/>
            <a:ext cx="2841625" cy="2143125"/>
          </a:xfrm>
          <a:custGeom>
            <a:avLst/>
            <a:gdLst>
              <a:gd name="connsiteX0" fmla="*/ 0 w 2841625"/>
              <a:gd name="connsiteY0" fmla="*/ 0 h 2143125"/>
              <a:gd name="connsiteX1" fmla="*/ 2841625 w 2841625"/>
              <a:gd name="connsiteY1" fmla="*/ 0 h 2143125"/>
              <a:gd name="connsiteX2" fmla="*/ 2841625 w 2841625"/>
              <a:gd name="connsiteY2" fmla="*/ 2143125 h 2143125"/>
              <a:gd name="connsiteX3" fmla="*/ 0 w 2841625"/>
              <a:gd name="connsiteY3" fmla="*/ 2143125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1625" h="2143125">
                <a:moveTo>
                  <a:pt x="0" y="0"/>
                </a:moveTo>
                <a:lnTo>
                  <a:pt x="2841625" y="0"/>
                </a:lnTo>
                <a:lnTo>
                  <a:pt x="2841625" y="2143125"/>
                </a:lnTo>
                <a:lnTo>
                  <a:pt x="0" y="21431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329280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1391244" y="2209537"/>
            <a:ext cx="4342474" cy="2453930"/>
          </a:xfrm>
          <a:custGeom>
            <a:avLst/>
            <a:gdLst>
              <a:gd name="connsiteX0" fmla="*/ 0 w 4342474"/>
              <a:gd name="connsiteY0" fmla="*/ 0 h 2453930"/>
              <a:gd name="connsiteX1" fmla="*/ 4342474 w 4342474"/>
              <a:gd name="connsiteY1" fmla="*/ 0 h 2453930"/>
              <a:gd name="connsiteX2" fmla="*/ 4342474 w 4342474"/>
              <a:gd name="connsiteY2" fmla="*/ 2453930 h 2453930"/>
              <a:gd name="connsiteX3" fmla="*/ 0 w 4342474"/>
              <a:gd name="connsiteY3" fmla="*/ 2453930 h 2453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2474" h="2453930">
                <a:moveTo>
                  <a:pt x="0" y="0"/>
                </a:moveTo>
                <a:lnTo>
                  <a:pt x="4342474" y="0"/>
                </a:lnTo>
                <a:lnTo>
                  <a:pt x="4342474" y="2453930"/>
                </a:lnTo>
                <a:lnTo>
                  <a:pt x="0" y="245393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426642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451608" y="2143736"/>
            <a:ext cx="1491254" cy="1491254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4050784" y="3953598"/>
            <a:ext cx="1491254" cy="1491254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649962" y="2143736"/>
            <a:ext cx="1491254" cy="1491254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9249140" y="3953598"/>
            <a:ext cx="1491254" cy="1491254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86754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313473" y="2221007"/>
            <a:ext cx="2769660" cy="1512000"/>
          </a:xfrm>
          <a:custGeom>
            <a:avLst/>
            <a:gdLst>
              <a:gd name="connsiteX0" fmla="*/ 0 w 2769660"/>
              <a:gd name="connsiteY0" fmla="*/ 0 h 1512000"/>
              <a:gd name="connsiteX1" fmla="*/ 2769660 w 2769660"/>
              <a:gd name="connsiteY1" fmla="*/ 0 h 1512000"/>
              <a:gd name="connsiteX2" fmla="*/ 2769660 w 2769660"/>
              <a:gd name="connsiteY2" fmla="*/ 1512000 h 1512000"/>
              <a:gd name="connsiteX3" fmla="*/ 0 w 2769660"/>
              <a:gd name="connsiteY3" fmla="*/ 1512000 h 15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9660" h="1512000">
                <a:moveTo>
                  <a:pt x="0" y="0"/>
                </a:moveTo>
                <a:lnTo>
                  <a:pt x="2769660" y="0"/>
                </a:lnTo>
                <a:lnTo>
                  <a:pt x="2769660" y="1512000"/>
                </a:lnTo>
                <a:lnTo>
                  <a:pt x="0" y="151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713482" y="2221007"/>
            <a:ext cx="2769660" cy="1512000"/>
          </a:xfrm>
          <a:custGeom>
            <a:avLst/>
            <a:gdLst>
              <a:gd name="connsiteX0" fmla="*/ 0 w 2769660"/>
              <a:gd name="connsiteY0" fmla="*/ 0 h 1512000"/>
              <a:gd name="connsiteX1" fmla="*/ 2769660 w 2769660"/>
              <a:gd name="connsiteY1" fmla="*/ 0 h 1512000"/>
              <a:gd name="connsiteX2" fmla="*/ 2769660 w 2769660"/>
              <a:gd name="connsiteY2" fmla="*/ 1512000 h 1512000"/>
              <a:gd name="connsiteX3" fmla="*/ 0 w 2769660"/>
              <a:gd name="connsiteY3" fmla="*/ 1512000 h 15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9660" h="1512000">
                <a:moveTo>
                  <a:pt x="0" y="0"/>
                </a:moveTo>
                <a:lnTo>
                  <a:pt x="2769660" y="0"/>
                </a:lnTo>
                <a:lnTo>
                  <a:pt x="2769660" y="1512000"/>
                </a:lnTo>
                <a:lnTo>
                  <a:pt x="0" y="151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113491" y="2221007"/>
            <a:ext cx="2769660" cy="1512000"/>
          </a:xfrm>
          <a:custGeom>
            <a:avLst/>
            <a:gdLst>
              <a:gd name="connsiteX0" fmla="*/ 0 w 2769660"/>
              <a:gd name="connsiteY0" fmla="*/ 0 h 1512000"/>
              <a:gd name="connsiteX1" fmla="*/ 2769660 w 2769660"/>
              <a:gd name="connsiteY1" fmla="*/ 0 h 1512000"/>
              <a:gd name="connsiteX2" fmla="*/ 2769660 w 2769660"/>
              <a:gd name="connsiteY2" fmla="*/ 1512000 h 1512000"/>
              <a:gd name="connsiteX3" fmla="*/ 0 w 2769660"/>
              <a:gd name="connsiteY3" fmla="*/ 1512000 h 15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9660" h="1512000">
                <a:moveTo>
                  <a:pt x="0" y="0"/>
                </a:moveTo>
                <a:lnTo>
                  <a:pt x="2769660" y="0"/>
                </a:lnTo>
                <a:lnTo>
                  <a:pt x="2769660" y="1512000"/>
                </a:lnTo>
                <a:lnTo>
                  <a:pt x="0" y="151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248164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5930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7" indent="-228577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4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3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椭圆 49"/>
          <p:cNvSpPr/>
          <p:nvPr/>
        </p:nvSpPr>
        <p:spPr>
          <a:xfrm>
            <a:off x="3967120" y="2963071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5112467" y="3016162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6203225" y="3065422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8516493" y="3065422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7296170" y="3016162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cxnSp>
        <p:nvCxnSpPr>
          <p:cNvPr id="58" name="直接连接符 57"/>
          <p:cNvCxnSpPr>
            <a:stCxn id="50" idx="6"/>
          </p:cNvCxnSpPr>
          <p:nvPr/>
        </p:nvCxnSpPr>
        <p:spPr>
          <a:xfrm flipV="1">
            <a:off x="4263923" y="3125699"/>
            <a:ext cx="671546" cy="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1" idx="6"/>
            <a:endCxn id="52" idx="2"/>
          </p:cNvCxnSpPr>
          <p:nvPr/>
        </p:nvCxnSpPr>
        <p:spPr>
          <a:xfrm flipV="1">
            <a:off x="5507614" y="3228053"/>
            <a:ext cx="695853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52" idx="6"/>
            <a:endCxn id="57" idx="2"/>
          </p:cNvCxnSpPr>
          <p:nvPr/>
        </p:nvCxnSpPr>
        <p:spPr>
          <a:xfrm>
            <a:off x="6500026" y="3228053"/>
            <a:ext cx="796167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57" idx="6"/>
            <a:endCxn id="56" idx="2"/>
          </p:cNvCxnSpPr>
          <p:nvPr/>
        </p:nvCxnSpPr>
        <p:spPr>
          <a:xfrm flipV="1">
            <a:off x="7690682" y="3228053"/>
            <a:ext cx="825373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>
            <a:off x="9097566" y="2485116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cxnSp>
        <p:nvCxnSpPr>
          <p:cNvPr id="64" name="直接连接符 63"/>
          <p:cNvCxnSpPr>
            <a:stCxn id="63" idx="3"/>
            <a:endCxn id="56" idx="7"/>
          </p:cNvCxnSpPr>
          <p:nvPr/>
        </p:nvCxnSpPr>
        <p:spPr>
          <a:xfrm flipH="1">
            <a:off x="8769414" y="2836323"/>
            <a:ext cx="386020" cy="28634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" y="1058"/>
            <a:ext cx="12190119" cy="6856942"/>
          </a:xfrm>
          <a:prstGeom prst="rect">
            <a:avLst/>
          </a:prstGeom>
        </p:spPr>
      </p:pic>
      <p:sp>
        <p:nvSpPr>
          <p:cNvPr id="19" name="椭圆 18"/>
          <p:cNvSpPr/>
          <p:nvPr/>
        </p:nvSpPr>
        <p:spPr>
          <a:xfrm>
            <a:off x="4014120" y="2955488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159468" y="3008580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6250225" y="3057839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8563494" y="3057839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7343171" y="3008580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cxnSp>
        <p:nvCxnSpPr>
          <p:cNvPr id="24" name="直接连接符 23"/>
          <p:cNvCxnSpPr>
            <a:stCxn id="19" idx="6"/>
          </p:cNvCxnSpPr>
          <p:nvPr/>
        </p:nvCxnSpPr>
        <p:spPr>
          <a:xfrm flipV="1">
            <a:off x="4310924" y="3118116"/>
            <a:ext cx="671546" cy="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20" idx="6"/>
            <a:endCxn id="21" idx="2"/>
          </p:cNvCxnSpPr>
          <p:nvPr/>
        </p:nvCxnSpPr>
        <p:spPr>
          <a:xfrm flipV="1">
            <a:off x="5554615" y="3220470"/>
            <a:ext cx="695853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21" idx="6"/>
            <a:endCxn id="23" idx="2"/>
          </p:cNvCxnSpPr>
          <p:nvPr/>
        </p:nvCxnSpPr>
        <p:spPr>
          <a:xfrm>
            <a:off x="6547027" y="3220470"/>
            <a:ext cx="796167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23" idx="6"/>
            <a:endCxn id="22" idx="2"/>
          </p:cNvCxnSpPr>
          <p:nvPr/>
        </p:nvCxnSpPr>
        <p:spPr>
          <a:xfrm flipV="1">
            <a:off x="7737682" y="3220470"/>
            <a:ext cx="825373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9144567" y="2477534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cxnSp>
        <p:nvCxnSpPr>
          <p:cNvPr id="29" name="直接连接符 28"/>
          <p:cNvCxnSpPr>
            <a:stCxn id="28" idx="3"/>
            <a:endCxn id="22" idx="7"/>
          </p:cNvCxnSpPr>
          <p:nvPr/>
        </p:nvCxnSpPr>
        <p:spPr>
          <a:xfrm flipH="1">
            <a:off x="8816414" y="2828740"/>
            <a:ext cx="386020" cy="28634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1220086" y="1809285"/>
            <a:ext cx="10263082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solidFill>
                  <a:schemeClr val="bg1"/>
                </a:solidFill>
              </a:rPr>
              <a:t>第四章 </a:t>
            </a:r>
            <a:r>
              <a:rPr kumimoji="1" lang="en-US" altLang="zh-CN" sz="4800" dirty="0">
                <a:solidFill>
                  <a:schemeClr val="bg1"/>
                </a:solidFill>
              </a:rPr>
              <a:t>MapReduce</a:t>
            </a:r>
            <a:r>
              <a:rPr kumimoji="1" lang="zh-CN" altLang="en-US" sz="4800" dirty="0">
                <a:solidFill>
                  <a:schemeClr val="bg1"/>
                </a:solidFill>
              </a:rPr>
              <a:t>分布式计算框架</a:t>
            </a:r>
            <a:endParaRPr sz="4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899897" y="3515059"/>
            <a:ext cx="239220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33" dirty="0">
                <a:solidFill>
                  <a:schemeClr val="bg1"/>
                </a:solidFill>
                <a:latin typeface="+mn-ea"/>
              </a:rPr>
              <a:t>主讲人：</a:t>
            </a:r>
            <a:r>
              <a:rPr lang="en-US" altLang="zh-CN" sz="2133" dirty="0">
                <a:solidFill>
                  <a:schemeClr val="bg1"/>
                </a:solidFill>
                <a:latin typeface="+mn-ea"/>
              </a:rPr>
              <a:t>Josh</a:t>
            </a:r>
            <a:endParaRPr lang="zh-CN" altLang="en-US" sz="2133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9598460"/>
      </p:ext>
    </p:extLst>
  </p:cSld>
  <p:clrMapOvr>
    <a:masterClrMapping/>
  </p:clrMapOvr>
  <p:transition spd="med" advClick="0" advTm="100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的编程思想</a:t>
              </a: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A1917D6-D112-7F4C-A381-E04D0858F0E0}"/>
              </a:ext>
            </a:extLst>
          </p:cNvPr>
          <p:cNvSpPr txBox="1"/>
          <p:nvPr/>
        </p:nvSpPr>
        <p:spPr>
          <a:xfrm>
            <a:off x="956154" y="1702676"/>
            <a:ext cx="83150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Reducer</a:t>
            </a:r>
            <a:r>
              <a:rPr lang="zh-CN" altLang="en-US" dirty="0">
                <a:solidFill>
                  <a:schemeClr val="bg1"/>
                </a:solidFill>
              </a:rPr>
              <a:t>的作用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对</a:t>
            </a:r>
            <a:r>
              <a:rPr lang="en-US" altLang="zh-CN" dirty="0">
                <a:solidFill>
                  <a:schemeClr val="bg1"/>
                </a:solidFill>
              </a:rPr>
              <a:t>map</a:t>
            </a:r>
            <a:r>
              <a:rPr lang="zh-CN" altLang="en-US" dirty="0">
                <a:solidFill>
                  <a:schemeClr val="bg1"/>
                </a:solidFill>
              </a:rPr>
              <a:t>阶段的结果进行汇总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Reducer</a:t>
            </a:r>
            <a:r>
              <a:rPr lang="zh-CN" altLang="en-US" dirty="0">
                <a:solidFill>
                  <a:schemeClr val="bg1"/>
                </a:solidFill>
              </a:rPr>
              <a:t>的数目由</a:t>
            </a:r>
            <a:r>
              <a:rPr lang="en-US" altLang="zh-CN" dirty="0" err="1">
                <a:solidFill>
                  <a:schemeClr val="bg1"/>
                </a:solidFill>
              </a:rPr>
              <a:t>mapred-site.xml</a:t>
            </a:r>
            <a:r>
              <a:rPr lang="zh-CN" altLang="en-US" dirty="0">
                <a:solidFill>
                  <a:schemeClr val="bg1"/>
                </a:solidFill>
              </a:rPr>
              <a:t>配置文件里的项目</a:t>
            </a:r>
            <a:r>
              <a:rPr lang="en-US" altLang="zh-CN" dirty="0" err="1">
                <a:solidFill>
                  <a:schemeClr val="bg1"/>
                </a:solidFill>
              </a:rPr>
              <a:t>mapred.reduce.tasks</a:t>
            </a:r>
            <a:r>
              <a:rPr lang="zh-CN" altLang="en-US" dirty="0">
                <a:solidFill>
                  <a:schemeClr val="bg1"/>
                </a:solidFill>
              </a:rPr>
              <a:t>决定。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缺省值为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en-US" dirty="0">
                <a:solidFill>
                  <a:schemeClr val="bg1"/>
                </a:solidFill>
              </a:rPr>
              <a:t>，用户可以将其覆盖。</a:t>
            </a:r>
            <a:endParaRPr lang="zh-CN" altLang="en-US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38654362"/>
      </p:ext>
    </p:extLst>
  </p:cSld>
  <p:clrMapOvr>
    <a:masterClrMapping/>
  </p:clrMapOvr>
  <p:transition spd="med" advClick="0" advTm="100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的架构</a:t>
              </a: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4214714"/>
      </p:ext>
    </p:extLst>
  </p:cSld>
  <p:clrMapOvr>
    <a:masterClrMapping/>
  </p:clrMapOvr>
  <p:transition spd="med" advClick="0" advTm="1000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MapReduce1.0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架构</a:t>
              </a: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E7C4DECC-8A64-784C-BD38-C28180165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25" y="1997760"/>
            <a:ext cx="6673141" cy="397925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D667935-82BB-3442-A64B-7D9181ADF37A}"/>
              </a:ext>
            </a:extLst>
          </p:cNvPr>
          <p:cNvSpPr txBox="1"/>
          <p:nvPr/>
        </p:nvSpPr>
        <p:spPr>
          <a:xfrm>
            <a:off x="7304690" y="1997760"/>
            <a:ext cx="387798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solidFill>
                  <a:schemeClr val="bg1"/>
                </a:solidFill>
              </a:rPr>
              <a:t>JobTracker</a:t>
            </a:r>
            <a:r>
              <a:rPr kumimoji="1" lang="zh-CN" altLang="en-US" dirty="0">
                <a:solidFill>
                  <a:schemeClr val="bg1"/>
                </a:solidFill>
              </a:rPr>
              <a:t>：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>
                <a:solidFill>
                  <a:schemeClr val="bg1"/>
                </a:solidFill>
              </a:rPr>
              <a:t>管理所有的</a:t>
            </a:r>
            <a:r>
              <a:rPr kumimoji="1" lang="en-US" altLang="zh-CN" dirty="0">
                <a:solidFill>
                  <a:schemeClr val="bg1"/>
                </a:solidFill>
              </a:rPr>
              <a:t>Job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>
                <a:solidFill>
                  <a:schemeClr val="bg1"/>
                </a:solidFill>
              </a:rPr>
              <a:t>将</a:t>
            </a:r>
            <a:r>
              <a:rPr kumimoji="1" lang="en-US" altLang="zh-CN" dirty="0">
                <a:solidFill>
                  <a:schemeClr val="bg1"/>
                </a:solidFill>
              </a:rPr>
              <a:t>Job</a:t>
            </a:r>
            <a:r>
              <a:rPr kumimoji="1" lang="zh-CN" altLang="en-US" dirty="0">
                <a:solidFill>
                  <a:schemeClr val="bg1"/>
                </a:solidFill>
              </a:rPr>
              <a:t>分解成一系列</a:t>
            </a:r>
            <a:r>
              <a:rPr kumimoji="1" lang="en-US" altLang="zh-CN" dirty="0">
                <a:solidFill>
                  <a:schemeClr val="bg1"/>
                </a:solidFill>
              </a:rPr>
              <a:t>task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>
                <a:solidFill>
                  <a:schemeClr val="bg1"/>
                </a:solidFill>
              </a:rPr>
              <a:t>将</a:t>
            </a:r>
            <a:r>
              <a:rPr kumimoji="1" lang="en-US" altLang="zh-CN" dirty="0">
                <a:solidFill>
                  <a:schemeClr val="bg1"/>
                </a:solidFill>
              </a:rPr>
              <a:t>task</a:t>
            </a:r>
            <a:r>
              <a:rPr kumimoji="1" lang="zh-CN" altLang="en-US" dirty="0">
                <a:solidFill>
                  <a:schemeClr val="bg1"/>
                </a:solidFill>
              </a:rPr>
              <a:t>指派给</a:t>
            </a:r>
            <a:r>
              <a:rPr kumimoji="1" lang="en-US" altLang="zh-CN" dirty="0" err="1">
                <a:solidFill>
                  <a:schemeClr val="bg1"/>
                </a:solidFill>
              </a:rPr>
              <a:t>TaskTracker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dirty="0">
                <a:solidFill>
                  <a:schemeClr val="bg1"/>
                </a:solidFill>
              </a:rPr>
              <a:t>Job/Task</a:t>
            </a:r>
            <a:r>
              <a:rPr kumimoji="1" lang="zh-CN" altLang="en-US" dirty="0">
                <a:solidFill>
                  <a:schemeClr val="bg1"/>
                </a:solidFill>
              </a:rPr>
              <a:t>监控</a:t>
            </a:r>
            <a:r>
              <a:rPr kumimoji="1" lang="en-US" altLang="zh-CN" dirty="0">
                <a:solidFill>
                  <a:schemeClr val="bg1"/>
                </a:solidFill>
              </a:rPr>
              <a:t>	</a:t>
            </a:r>
            <a:r>
              <a:rPr kumimoji="1" lang="zh-CN" altLang="en-US" dirty="0">
                <a:solidFill>
                  <a:schemeClr val="bg1"/>
                </a:solidFill>
              </a:rPr>
              <a:t>、错误处理等等。</a:t>
            </a:r>
            <a:endParaRPr kumimoji="1" lang="en-US" altLang="zh-CN" dirty="0">
              <a:solidFill>
                <a:schemeClr val="bg1"/>
              </a:solidFill>
            </a:endParaRP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 err="1">
                <a:solidFill>
                  <a:schemeClr val="bg1"/>
                </a:solidFill>
              </a:rPr>
              <a:t>TaskTracker</a:t>
            </a:r>
            <a:r>
              <a:rPr kumimoji="1" lang="zh-CN" altLang="en-US" dirty="0">
                <a:solidFill>
                  <a:schemeClr val="bg1"/>
                </a:solidFill>
              </a:rPr>
              <a:t>：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>
                <a:solidFill>
                  <a:schemeClr val="bg1"/>
                </a:solidFill>
              </a:rPr>
              <a:t>运行</a:t>
            </a:r>
            <a:r>
              <a:rPr kumimoji="1" lang="en-US" altLang="zh-CN" dirty="0">
                <a:solidFill>
                  <a:schemeClr val="bg1"/>
                </a:solidFill>
              </a:rPr>
              <a:t>Map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Task</a:t>
            </a:r>
            <a:r>
              <a:rPr kumimoji="1" lang="zh-CN" altLang="en-US" dirty="0">
                <a:solidFill>
                  <a:schemeClr val="bg1"/>
                </a:solidFill>
              </a:rPr>
              <a:t>和</a:t>
            </a:r>
            <a:r>
              <a:rPr kumimoji="1" lang="en-US" altLang="zh-CN" dirty="0">
                <a:solidFill>
                  <a:schemeClr val="bg1"/>
                </a:solidFill>
              </a:rPr>
              <a:t>Reduce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Task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>
                <a:solidFill>
                  <a:schemeClr val="bg1"/>
                </a:solidFill>
              </a:rPr>
              <a:t>与</a:t>
            </a:r>
            <a:r>
              <a:rPr kumimoji="1" lang="en-US" altLang="zh-CN" dirty="0" err="1">
                <a:solidFill>
                  <a:schemeClr val="bg1"/>
                </a:solidFill>
              </a:rPr>
              <a:t>JobTracker</a:t>
            </a:r>
            <a:r>
              <a:rPr kumimoji="1" lang="zh-CN" altLang="en-US" dirty="0">
                <a:solidFill>
                  <a:schemeClr val="bg1"/>
                </a:solidFill>
              </a:rPr>
              <a:t>交互，执行命令，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并汇报</a:t>
            </a:r>
            <a:r>
              <a:rPr kumimoji="1" lang="en-US" altLang="zh-CN" dirty="0">
                <a:solidFill>
                  <a:schemeClr val="bg1"/>
                </a:solidFill>
              </a:rPr>
              <a:t>job</a:t>
            </a:r>
            <a:r>
              <a:rPr kumimoji="1" lang="zh-CN" altLang="en-US" dirty="0">
                <a:solidFill>
                  <a:schemeClr val="bg1"/>
                </a:solidFill>
              </a:rPr>
              <a:t>状态</a:t>
            </a:r>
            <a:endParaRPr kumimoji="1"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099093"/>
      </p:ext>
    </p:extLst>
  </p:cSld>
  <p:clrMapOvr>
    <a:masterClrMapping/>
  </p:clrMapOvr>
  <p:transition spd="med" advClick="0" advTm="100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MapReduce1.0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架构</a:t>
              </a: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8D667935-82BB-3442-A64B-7D9181ADF37A}"/>
              </a:ext>
            </a:extLst>
          </p:cNvPr>
          <p:cNvSpPr txBox="1"/>
          <p:nvPr/>
        </p:nvSpPr>
        <p:spPr>
          <a:xfrm>
            <a:off x="5852293" y="2367171"/>
            <a:ext cx="450636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Reduce</a:t>
            </a:r>
            <a:r>
              <a:rPr kumimoji="1" lang="zh-CN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</a:rPr>
              <a:t>Task</a:t>
            </a: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>
                <a:solidFill>
                  <a:schemeClr val="bg1"/>
                </a:solidFill>
              </a:rPr>
              <a:t>Reduce</a:t>
            </a:r>
            <a:r>
              <a:rPr kumimoji="1" lang="zh-CN" altLang="en-US" dirty="0">
                <a:solidFill>
                  <a:schemeClr val="bg1"/>
                </a:solidFill>
              </a:rPr>
              <a:t> 引擎：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从</a:t>
            </a:r>
            <a:r>
              <a:rPr kumimoji="1" lang="en-US" altLang="zh-CN" dirty="0">
                <a:solidFill>
                  <a:schemeClr val="bg1"/>
                </a:solidFill>
              </a:rPr>
              <a:t>Map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Task</a:t>
            </a:r>
            <a:r>
              <a:rPr kumimoji="1" lang="zh-CN" altLang="en-US" dirty="0">
                <a:solidFill>
                  <a:schemeClr val="bg1"/>
                </a:solidFill>
              </a:rPr>
              <a:t>上远程读取输入数据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对数据排序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将数据按照分组传递给用户编写的</a:t>
            </a:r>
            <a:r>
              <a:rPr kumimoji="1" lang="en-US" altLang="zh-CN" dirty="0">
                <a:solidFill>
                  <a:schemeClr val="bg1"/>
                </a:solidFill>
              </a:rPr>
              <a:t>reduce()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0A3D2F1-5677-D943-83DF-A6C7D3337D8D}"/>
              </a:ext>
            </a:extLst>
          </p:cNvPr>
          <p:cNvSpPr/>
          <p:nvPr/>
        </p:nvSpPr>
        <p:spPr>
          <a:xfrm>
            <a:off x="756457" y="2413337"/>
            <a:ext cx="497139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Map</a:t>
            </a:r>
            <a:r>
              <a:rPr kumimoji="1" lang="zh-CN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</a:rPr>
              <a:t>Task</a:t>
            </a: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>
                <a:solidFill>
                  <a:schemeClr val="bg1"/>
                </a:solidFill>
              </a:rPr>
              <a:t>Map</a:t>
            </a:r>
            <a:r>
              <a:rPr kumimoji="1" lang="zh-CN" altLang="en-US" dirty="0">
                <a:solidFill>
                  <a:schemeClr val="bg1"/>
                </a:solidFill>
              </a:rPr>
              <a:t>引擎：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解析每条数据记录，传递给用户编写的</a:t>
            </a:r>
            <a:r>
              <a:rPr kumimoji="1" lang="en-US" altLang="zh-CN" dirty="0">
                <a:solidFill>
                  <a:schemeClr val="bg1"/>
                </a:solidFill>
              </a:rPr>
              <a:t>map()</a:t>
            </a:r>
          </a:p>
          <a:p>
            <a:r>
              <a:rPr kumimoji="1" lang="zh-CN" altLang="en-US" dirty="0">
                <a:solidFill>
                  <a:schemeClr val="bg1"/>
                </a:solidFill>
              </a:rPr>
              <a:t>将</a:t>
            </a:r>
            <a:r>
              <a:rPr kumimoji="1" lang="en-US" altLang="zh-CN" dirty="0">
                <a:solidFill>
                  <a:schemeClr val="bg1"/>
                </a:solidFill>
              </a:rPr>
              <a:t>map()</a:t>
            </a:r>
            <a:r>
              <a:rPr kumimoji="1" lang="zh-CN" altLang="en-US" dirty="0">
                <a:solidFill>
                  <a:schemeClr val="bg1"/>
                </a:solidFill>
              </a:rPr>
              <a:t>输出数据写入本地磁盘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（如果只有</a:t>
            </a:r>
            <a:r>
              <a:rPr kumimoji="1" lang="en-US" altLang="zh-CN" dirty="0">
                <a:solidFill>
                  <a:schemeClr val="bg1"/>
                </a:solidFill>
              </a:rPr>
              <a:t>map</a:t>
            </a:r>
            <a:r>
              <a:rPr kumimoji="1" lang="zh-CN" altLang="en-US" dirty="0">
                <a:solidFill>
                  <a:schemeClr val="bg1"/>
                </a:solidFill>
              </a:rPr>
              <a:t>作业，则直接写入</a:t>
            </a:r>
            <a:r>
              <a:rPr kumimoji="1" lang="en-US" altLang="zh-CN" dirty="0">
                <a:solidFill>
                  <a:schemeClr val="bg1"/>
                </a:solidFill>
              </a:rPr>
              <a:t>HSFS</a:t>
            </a:r>
            <a:r>
              <a:rPr kumimoji="1" lang="zh-CN" altLang="en-US" dirty="0">
                <a:solidFill>
                  <a:schemeClr val="bg1"/>
                </a:solidFill>
              </a:rPr>
              <a:t>）</a:t>
            </a:r>
            <a:endParaRPr kumimoji="1"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450990"/>
      </p:ext>
    </p:extLst>
  </p:cSld>
  <p:clrMapOvr>
    <a:masterClrMapping/>
  </p:clrMapOvr>
  <p:transition spd="med" advClick="0" advTm="1000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677392" cy="536573"/>
            <a:chOff x="1007305" y="947449"/>
            <a:chExt cx="7017171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7017171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dirty="0">
                  <a:solidFill>
                    <a:schemeClr val="bg1"/>
                  </a:solidFill>
                </a:rPr>
                <a:t>MapReduce2.0</a:t>
              </a:r>
              <a:r>
                <a:rPr kumimoji="1" lang="zh-CN" altLang="en-US" sz="2400" dirty="0">
                  <a:solidFill>
                    <a:schemeClr val="bg1"/>
                  </a:solidFill>
                </a:rPr>
                <a:t>架构</a:t>
              </a:r>
              <a:endParaRPr lang="zh-CN" altLang="en-US" sz="24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5CE2BB55-0E89-7D42-8BB8-DF36172C0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74" y="1346071"/>
            <a:ext cx="8072233" cy="530461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48849D4-D964-0F48-9201-F969C51C94A5}"/>
              </a:ext>
            </a:extLst>
          </p:cNvPr>
          <p:cNvSpPr txBox="1"/>
          <p:nvPr/>
        </p:nvSpPr>
        <p:spPr>
          <a:xfrm>
            <a:off x="9007366" y="1881351"/>
            <a:ext cx="13644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>
                <a:solidFill>
                  <a:schemeClr val="bg1"/>
                </a:solidFill>
              </a:rPr>
              <a:t>Job</a:t>
            </a:r>
            <a:r>
              <a:rPr kumimoji="1" lang="zh-CN" altLang="en-US" dirty="0">
                <a:solidFill>
                  <a:schemeClr val="bg1"/>
                </a:solidFill>
              </a:rPr>
              <a:t>提交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269797"/>
      </p:ext>
    </p:extLst>
  </p:cSld>
  <p:clrMapOvr>
    <a:masterClrMapping/>
  </p:clrMapOvr>
  <p:transition spd="med" advClick="0" advTm="100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MapReduce2.0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与</a:t>
              </a:r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Yarn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的关系</a:t>
              </a: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FBDBA038-61BF-E14F-9AA2-CE01ECB05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845" y="1163843"/>
            <a:ext cx="7304690" cy="453031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5936293-3B54-2C4E-BEB7-C23C33441FA9}"/>
              </a:ext>
            </a:extLst>
          </p:cNvPr>
          <p:cNvSpPr txBox="1"/>
          <p:nvPr/>
        </p:nvSpPr>
        <p:spPr>
          <a:xfrm>
            <a:off x="304800" y="5514701"/>
            <a:ext cx="88620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当运行</a:t>
            </a:r>
            <a:r>
              <a:rPr lang="en-US" altLang="zh-CN" dirty="0" err="1">
                <a:solidFill>
                  <a:schemeClr val="bg1"/>
                </a:solidFill>
              </a:rPr>
              <a:t>mapreduce</a:t>
            </a:r>
            <a:r>
              <a:rPr lang="zh-CN" altLang="en-US" dirty="0">
                <a:solidFill>
                  <a:schemeClr val="bg1"/>
                </a:solidFill>
              </a:rPr>
              <a:t>任务的时候，会产生</a:t>
            </a:r>
            <a:r>
              <a:rPr lang="en-US" altLang="zh-CN" dirty="0" err="1">
                <a:solidFill>
                  <a:schemeClr val="bg1"/>
                </a:solidFill>
              </a:rPr>
              <a:t>ApplicationMaster</a:t>
            </a:r>
            <a:r>
              <a:rPr lang="zh-CN" altLang="en-US" dirty="0">
                <a:solidFill>
                  <a:schemeClr val="bg1"/>
                </a:solidFill>
              </a:rPr>
              <a:t>和</a:t>
            </a:r>
            <a:r>
              <a:rPr lang="en-US" altLang="zh-CN" dirty="0">
                <a:solidFill>
                  <a:schemeClr val="bg1"/>
                </a:solidFill>
              </a:rPr>
              <a:t>Container</a:t>
            </a:r>
            <a:r>
              <a:rPr lang="zh-CN" altLang="en-US" dirty="0">
                <a:solidFill>
                  <a:schemeClr val="bg1"/>
                </a:solidFill>
              </a:rPr>
              <a:t>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其中</a:t>
            </a:r>
            <a:r>
              <a:rPr lang="en-US" altLang="zh-CN" dirty="0" err="1">
                <a:solidFill>
                  <a:schemeClr val="bg1"/>
                </a:solidFill>
              </a:rPr>
              <a:t>ApplicationMaster</a:t>
            </a:r>
            <a:r>
              <a:rPr lang="zh-CN" altLang="en-US" dirty="0">
                <a:solidFill>
                  <a:schemeClr val="bg1"/>
                </a:solidFill>
              </a:rPr>
              <a:t>负责向</a:t>
            </a:r>
            <a:r>
              <a:rPr lang="en-US" altLang="zh-CN" dirty="0" err="1">
                <a:solidFill>
                  <a:schemeClr val="bg1"/>
                </a:solidFill>
              </a:rPr>
              <a:t>resourcemanager</a:t>
            </a:r>
            <a:r>
              <a:rPr lang="zh-CN" altLang="en-US" dirty="0">
                <a:solidFill>
                  <a:schemeClr val="bg1"/>
                </a:solidFill>
              </a:rPr>
              <a:t>节点进行资源的申请并控制任务的执行，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Container</a:t>
            </a:r>
            <a:r>
              <a:rPr lang="zh-CN" altLang="en-US" dirty="0">
                <a:solidFill>
                  <a:schemeClr val="bg1"/>
                </a:solidFill>
              </a:rPr>
              <a:t>是最基本的资源单位。</a:t>
            </a:r>
            <a:r>
              <a:rPr lang="en-US" altLang="zh-CN" dirty="0">
                <a:solidFill>
                  <a:schemeClr val="bg1"/>
                </a:solidFill>
              </a:rPr>
              <a:t>MapReduce</a:t>
            </a:r>
            <a:r>
              <a:rPr lang="zh-CN" altLang="en-US" dirty="0">
                <a:solidFill>
                  <a:schemeClr val="bg1"/>
                </a:solidFill>
              </a:rPr>
              <a:t>的</a:t>
            </a:r>
            <a:r>
              <a:rPr lang="en-US" altLang="zh-CN" dirty="0">
                <a:solidFill>
                  <a:schemeClr val="bg1"/>
                </a:solidFill>
              </a:rPr>
              <a:t>map</a:t>
            </a:r>
            <a:r>
              <a:rPr lang="zh-CN" altLang="en-US" dirty="0">
                <a:solidFill>
                  <a:schemeClr val="bg1"/>
                </a:solidFill>
              </a:rPr>
              <a:t>和</a:t>
            </a:r>
            <a:r>
              <a:rPr lang="en-US" altLang="zh-CN" dirty="0">
                <a:solidFill>
                  <a:schemeClr val="bg1"/>
                </a:solidFill>
              </a:rPr>
              <a:t>reduce</a:t>
            </a:r>
            <a:r>
              <a:rPr lang="zh-CN" altLang="en-US" dirty="0">
                <a:solidFill>
                  <a:schemeClr val="bg1"/>
                </a:solidFill>
              </a:rPr>
              <a:t>均是其之上进行运行的。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93934BA-5C74-F046-83A8-8DAF86EBE3D2}"/>
              </a:ext>
            </a:extLst>
          </p:cNvPr>
          <p:cNvSpPr txBox="1"/>
          <p:nvPr/>
        </p:nvSpPr>
        <p:spPr>
          <a:xfrm>
            <a:off x="0" y="2427813"/>
            <a:ext cx="47628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Yarn</a:t>
            </a:r>
            <a:r>
              <a:rPr lang="zh-CN" altLang="en-US" dirty="0">
                <a:solidFill>
                  <a:schemeClr val="bg1"/>
                </a:solidFill>
              </a:rPr>
              <a:t>由</a:t>
            </a:r>
            <a:r>
              <a:rPr lang="en-US" altLang="zh-CN" dirty="0" err="1">
                <a:solidFill>
                  <a:schemeClr val="bg1"/>
                </a:solidFill>
              </a:rPr>
              <a:t>resourcemanager</a:t>
            </a:r>
            <a:r>
              <a:rPr lang="zh-CN" altLang="en-US" dirty="0">
                <a:solidFill>
                  <a:schemeClr val="bg1"/>
                </a:solidFill>
              </a:rPr>
              <a:t>和</a:t>
            </a:r>
            <a:r>
              <a:rPr lang="en-US" altLang="zh-CN" dirty="0" err="1">
                <a:solidFill>
                  <a:schemeClr val="bg1"/>
                </a:solidFill>
              </a:rPr>
              <a:t>nodemanager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两类节点构成。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其中</a:t>
            </a:r>
            <a:r>
              <a:rPr lang="en-US" altLang="zh-CN" dirty="0" err="1">
                <a:solidFill>
                  <a:schemeClr val="bg1"/>
                </a:solidFill>
              </a:rPr>
              <a:t>resourcemanager</a:t>
            </a:r>
            <a:r>
              <a:rPr lang="zh-CN" altLang="en-US" dirty="0">
                <a:solidFill>
                  <a:schemeClr val="bg1"/>
                </a:solidFill>
              </a:rPr>
              <a:t>主要负责集群资源管理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 err="1">
                <a:solidFill>
                  <a:schemeClr val="bg1"/>
                </a:solidFill>
              </a:rPr>
              <a:t>nodemanager</a:t>
            </a:r>
            <a:r>
              <a:rPr lang="zh-CN" altLang="en-US" dirty="0">
                <a:solidFill>
                  <a:schemeClr val="bg1"/>
                </a:solidFill>
              </a:rPr>
              <a:t>负责节点的资源管理。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1186888"/>
      </p:ext>
    </p:extLst>
  </p:cSld>
  <p:clrMapOvr>
    <a:masterClrMapping/>
  </p:clrMapOvr>
  <p:transition spd="med" advClick="0" advTm="1000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编程模型</a:t>
              </a: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A631C83-4990-7643-AD4D-BD651F15A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409" y="1894490"/>
            <a:ext cx="78359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44869"/>
      </p:ext>
    </p:extLst>
  </p:cSld>
  <p:clrMapOvr>
    <a:masterClrMapping/>
  </p:clrMapOvr>
  <p:transition spd="med" advClick="0" advTm="1000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案例</a:t>
              </a:r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wordcount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原理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E32F84E-8D47-5C4A-9245-15B727F7603F}"/>
              </a:ext>
            </a:extLst>
          </p:cNvPr>
          <p:cNvSpPr txBox="1"/>
          <p:nvPr/>
        </p:nvSpPr>
        <p:spPr>
          <a:xfrm>
            <a:off x="809704" y="1534526"/>
            <a:ext cx="59803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任务：统计文本中每个单词出现的频次。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类似应用场景：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搜索引擎中，统计最流行的</a:t>
            </a:r>
            <a:r>
              <a:rPr lang="en-US" altLang="zh-CN" dirty="0">
                <a:solidFill>
                  <a:schemeClr val="bg1"/>
                </a:solidFill>
              </a:rPr>
              <a:t>K</a:t>
            </a:r>
            <a:r>
              <a:rPr lang="zh-CN" altLang="en-US" dirty="0">
                <a:solidFill>
                  <a:schemeClr val="bg1"/>
                </a:solidFill>
              </a:rPr>
              <a:t>个搜索词。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统计搜索词频率，帮助优化搜索词的提示。</a:t>
            </a:r>
          </a:p>
          <a:p>
            <a:br>
              <a:rPr lang="zh-CN" altLang="en-US" dirty="0">
                <a:solidFill>
                  <a:schemeClr val="bg1"/>
                </a:solidFill>
              </a:rPr>
            </a:br>
            <a:endParaRPr lang="zh-CN" altLang="en-US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99078582"/>
      </p:ext>
    </p:extLst>
  </p:cSld>
  <p:clrMapOvr>
    <a:masterClrMapping/>
  </p:clrMapOvr>
  <p:transition spd="med" advClick="0" advTm="1000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案例</a:t>
              </a:r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wordcount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原理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E32F84E-8D47-5C4A-9245-15B727F7603F}"/>
              </a:ext>
            </a:extLst>
          </p:cNvPr>
          <p:cNvSpPr txBox="1"/>
          <p:nvPr/>
        </p:nvSpPr>
        <p:spPr>
          <a:xfrm>
            <a:off x="809704" y="1534526"/>
            <a:ext cx="598038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单机情况下如何处理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假设一行只有一个单词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chemeClr val="bg1"/>
                </a:solidFill>
              </a:rPr>
              <a:t>Shell</a:t>
            </a:r>
            <a:r>
              <a:rPr lang="zh-CN" altLang="en-US" dirty="0">
                <a:solidFill>
                  <a:schemeClr val="bg1"/>
                </a:solidFill>
              </a:rPr>
              <a:t>命令： </a:t>
            </a:r>
            <a:r>
              <a:rPr lang="en-US" altLang="zh-CN" dirty="0">
                <a:solidFill>
                  <a:schemeClr val="bg1"/>
                </a:solidFill>
              </a:rPr>
              <a:t>sort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datafile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uniq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–c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2.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Java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HashMap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假设文件太大不能加载到内存中，但是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&lt;word,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count&gt;</a:t>
            </a:r>
            <a:r>
              <a:rPr lang="zh-CN" altLang="en-US" dirty="0">
                <a:solidFill>
                  <a:schemeClr val="bg1"/>
                </a:solidFill>
              </a:rPr>
              <a:t>可以加载到内存当中。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假设文件太大无法加载到内存中，并且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&lt;word,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count&gt;</a:t>
            </a:r>
            <a:r>
              <a:rPr lang="zh-CN" altLang="en-US" dirty="0">
                <a:solidFill>
                  <a:schemeClr val="bg1"/>
                </a:solidFill>
              </a:rPr>
              <a:t>也无法放到内存中。</a:t>
            </a:r>
            <a:br>
              <a:rPr lang="zh-CN" altLang="en-US" dirty="0">
                <a:solidFill>
                  <a:schemeClr val="bg1"/>
                </a:solidFill>
              </a:rPr>
            </a:b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  <a:effectLst/>
            </a:endParaRPr>
          </a:p>
          <a:p>
            <a:r>
              <a:rPr lang="zh-CN" altLang="en-US" dirty="0">
                <a:solidFill>
                  <a:schemeClr val="bg1"/>
                </a:solidFill>
                <a:effectLst/>
              </a:rPr>
              <a:t>需要引入分布式计算框架</a:t>
            </a:r>
          </a:p>
        </p:txBody>
      </p:sp>
    </p:spTree>
    <p:extLst>
      <p:ext uri="{BB962C8B-B14F-4D97-AF65-F5344CB8AC3E}">
        <p14:creationId xmlns:p14="http://schemas.microsoft.com/office/powerpoint/2010/main" val="2981682022"/>
      </p:ext>
    </p:extLst>
  </p:cSld>
  <p:clrMapOvr>
    <a:masterClrMapping/>
  </p:clrMapOvr>
  <p:transition spd="med" advClick="0" advTm="1000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案例</a:t>
              </a:r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wordcount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原理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E32F84E-8D47-5C4A-9245-15B727F7603F}"/>
              </a:ext>
            </a:extLst>
          </p:cNvPr>
          <p:cNvSpPr txBox="1"/>
          <p:nvPr/>
        </p:nvSpPr>
        <p:spPr>
          <a:xfrm>
            <a:off x="697523" y="1895771"/>
            <a:ext cx="94737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假设一批文件（数据大小为</a:t>
            </a:r>
            <a:r>
              <a:rPr lang="en-US" altLang="zh-CN" dirty="0">
                <a:solidFill>
                  <a:schemeClr val="bg1"/>
                </a:solidFill>
              </a:rPr>
              <a:t>TB</a:t>
            </a:r>
            <a:r>
              <a:rPr lang="zh-CN" altLang="en-US" dirty="0">
                <a:solidFill>
                  <a:schemeClr val="bg1"/>
                </a:solidFill>
              </a:rPr>
              <a:t>或</a:t>
            </a:r>
            <a:r>
              <a:rPr lang="en-US" altLang="zh-CN" dirty="0">
                <a:solidFill>
                  <a:schemeClr val="bg1"/>
                </a:solidFill>
              </a:rPr>
              <a:t>PB</a:t>
            </a:r>
            <a:r>
              <a:rPr lang="zh-CN" altLang="en-US" dirty="0">
                <a:solidFill>
                  <a:schemeClr val="bg1"/>
                </a:solidFill>
              </a:rPr>
              <a:t>级别），如何统计这些文件中所有单词的次数。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  <a:effectLst/>
            </a:endParaRPr>
          </a:p>
          <a:p>
            <a:r>
              <a:rPr lang="zh-CN" altLang="en-US" dirty="0">
                <a:solidFill>
                  <a:schemeClr val="bg1"/>
                </a:solidFill>
                <a:effectLst/>
              </a:rPr>
              <a:t>解决方案：</a:t>
            </a:r>
            <a:endParaRPr lang="en-US" altLang="zh-CN" dirty="0">
              <a:solidFill>
                <a:schemeClr val="bg1"/>
              </a:solidFill>
              <a:effectLst/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首先，分别统计每个文件中单词出现的次数，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  <a:effectLst/>
              </a:rPr>
              <a:t>然后累加不同文件中同一个单词出现的次数。</a:t>
            </a:r>
            <a:endParaRPr lang="en-US" altLang="zh-CN" dirty="0">
              <a:solidFill>
                <a:schemeClr val="bg1"/>
              </a:solidFill>
              <a:effectLst/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  <a:effectLst/>
              </a:rPr>
              <a:t>这就是典型的</a:t>
            </a:r>
            <a:r>
              <a:rPr lang="en-US" altLang="zh-CN" dirty="0">
                <a:solidFill>
                  <a:schemeClr val="bg1"/>
                </a:solidFill>
                <a:effectLst/>
              </a:rPr>
              <a:t>MapReduce</a:t>
            </a:r>
            <a:r>
              <a:rPr lang="zh-CN" altLang="en-US" dirty="0">
                <a:solidFill>
                  <a:schemeClr val="bg1"/>
                </a:solidFill>
                <a:effectLst/>
              </a:rPr>
              <a:t>的计算过程。</a:t>
            </a:r>
          </a:p>
        </p:txBody>
      </p:sp>
    </p:spTree>
    <p:extLst>
      <p:ext uri="{BB962C8B-B14F-4D97-AF65-F5344CB8AC3E}">
        <p14:creationId xmlns:p14="http://schemas.microsoft.com/office/powerpoint/2010/main" val="2972141543"/>
      </p:ext>
    </p:extLst>
  </p:cSld>
  <p:clrMapOvr>
    <a:masterClrMapping/>
  </p:clrMapOvr>
  <p:transition spd="med" advClick="0" advTm="100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椭圆 122"/>
          <p:cNvSpPr/>
          <p:nvPr/>
        </p:nvSpPr>
        <p:spPr>
          <a:xfrm>
            <a:off x="10531" y="6148014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487921" y="4202504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1041543" y="2545378"/>
            <a:ext cx="395147" cy="395939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椭圆 125"/>
          <p:cNvSpPr/>
          <p:nvPr/>
        </p:nvSpPr>
        <p:spPr>
          <a:xfrm>
            <a:off x="2543917" y="3674996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椭圆 126"/>
          <p:cNvSpPr/>
          <p:nvPr/>
        </p:nvSpPr>
        <p:spPr>
          <a:xfrm>
            <a:off x="3645646" y="1653182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椭圆 127"/>
          <p:cNvSpPr/>
          <p:nvPr/>
        </p:nvSpPr>
        <p:spPr>
          <a:xfrm>
            <a:off x="2019894" y="1461703"/>
            <a:ext cx="296804" cy="29732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椭圆 128"/>
          <p:cNvSpPr/>
          <p:nvPr/>
        </p:nvSpPr>
        <p:spPr>
          <a:xfrm>
            <a:off x="1436693" y="1027646"/>
            <a:ext cx="296804" cy="29732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椭圆 129"/>
          <p:cNvSpPr/>
          <p:nvPr/>
        </p:nvSpPr>
        <p:spPr>
          <a:xfrm>
            <a:off x="2840718" y="-120222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椭圆 131"/>
          <p:cNvSpPr/>
          <p:nvPr/>
        </p:nvSpPr>
        <p:spPr>
          <a:xfrm>
            <a:off x="1078496" y="4698826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椭圆 132"/>
          <p:cNvSpPr/>
          <p:nvPr/>
        </p:nvSpPr>
        <p:spPr>
          <a:xfrm>
            <a:off x="4775342" y="469717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椭圆 135"/>
          <p:cNvSpPr/>
          <p:nvPr/>
        </p:nvSpPr>
        <p:spPr>
          <a:xfrm>
            <a:off x="4989150" y="2096157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椭圆 136"/>
          <p:cNvSpPr/>
          <p:nvPr/>
        </p:nvSpPr>
        <p:spPr>
          <a:xfrm>
            <a:off x="6059391" y="2155140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6898671" y="1077509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8536233" y="73873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714078" y="1234700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椭圆 144"/>
          <p:cNvSpPr/>
          <p:nvPr/>
        </p:nvSpPr>
        <p:spPr>
          <a:xfrm>
            <a:off x="10125811" y="562108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椭圆 146"/>
          <p:cNvSpPr/>
          <p:nvPr/>
        </p:nvSpPr>
        <p:spPr>
          <a:xfrm>
            <a:off x="11649908" y="524502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椭圆 147"/>
          <p:cNvSpPr/>
          <p:nvPr/>
        </p:nvSpPr>
        <p:spPr>
          <a:xfrm>
            <a:off x="12004903" y="1521710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椭圆 173"/>
          <p:cNvSpPr/>
          <p:nvPr/>
        </p:nvSpPr>
        <p:spPr>
          <a:xfrm>
            <a:off x="5642072" y="4316232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2" name="直接连接符 61"/>
          <p:cNvCxnSpPr>
            <a:endCxn id="129" idx="0"/>
          </p:cNvCxnSpPr>
          <p:nvPr/>
        </p:nvCxnSpPr>
        <p:spPr>
          <a:xfrm>
            <a:off x="709611" y="-1510160"/>
            <a:ext cx="875484" cy="253780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endCxn id="129" idx="0"/>
          </p:cNvCxnSpPr>
          <p:nvPr/>
        </p:nvCxnSpPr>
        <p:spPr>
          <a:xfrm>
            <a:off x="1585094" y="-259964"/>
            <a:ext cx="1" cy="12876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30" idx="3"/>
          </p:cNvCxnSpPr>
          <p:nvPr/>
        </p:nvCxnSpPr>
        <p:spPr>
          <a:xfrm flipH="1">
            <a:off x="1585091" y="217652"/>
            <a:ext cx="1313495" cy="78933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129" idx="2"/>
          </p:cNvCxnSpPr>
          <p:nvPr/>
        </p:nvCxnSpPr>
        <p:spPr>
          <a:xfrm flipH="1" flipV="1">
            <a:off x="-162151" y="217414"/>
            <a:ext cx="1598841" cy="95889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-32939" y="1185956"/>
            <a:ext cx="1453914" cy="95374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25" idx="2"/>
          </p:cNvCxnSpPr>
          <p:nvPr/>
        </p:nvCxnSpPr>
        <p:spPr>
          <a:xfrm flipH="1" flipV="1">
            <a:off x="-32939" y="2139695"/>
            <a:ext cx="1074482" cy="6036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0"/>
            <a:endCxn id="129" idx="4"/>
          </p:cNvCxnSpPr>
          <p:nvPr/>
        </p:nvCxnSpPr>
        <p:spPr>
          <a:xfrm flipV="1">
            <a:off x="1239120" y="1324976"/>
            <a:ext cx="345976" cy="122040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5" idx="0"/>
            <a:endCxn id="128" idx="3"/>
          </p:cNvCxnSpPr>
          <p:nvPr/>
        </p:nvCxnSpPr>
        <p:spPr>
          <a:xfrm flipV="1">
            <a:off x="1239117" y="1715486"/>
            <a:ext cx="824241" cy="82989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29" idx="5"/>
            <a:endCxn id="128" idx="2"/>
          </p:cNvCxnSpPr>
          <p:nvPr/>
        </p:nvCxnSpPr>
        <p:spPr>
          <a:xfrm>
            <a:off x="1690031" y="1281433"/>
            <a:ext cx="329864" cy="32893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25" idx="3"/>
            <a:endCxn id="124" idx="0"/>
          </p:cNvCxnSpPr>
          <p:nvPr/>
        </p:nvCxnSpPr>
        <p:spPr>
          <a:xfrm flipH="1">
            <a:off x="604678" y="2883335"/>
            <a:ext cx="494737" cy="131916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124" idx="1"/>
          </p:cNvCxnSpPr>
          <p:nvPr/>
        </p:nvCxnSpPr>
        <p:spPr>
          <a:xfrm>
            <a:off x="-32938" y="2349938"/>
            <a:ext cx="555054" cy="188682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124" idx="1"/>
          </p:cNvCxnSpPr>
          <p:nvPr/>
        </p:nvCxnSpPr>
        <p:spPr>
          <a:xfrm flipH="1">
            <a:off x="-902798" y="4236760"/>
            <a:ext cx="1424912" cy="19967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124" idx="3"/>
            <a:endCxn id="123" idx="0"/>
          </p:cNvCxnSpPr>
          <p:nvPr/>
        </p:nvCxnSpPr>
        <p:spPr>
          <a:xfrm flipH="1">
            <a:off x="127285" y="4402173"/>
            <a:ext cx="394829" cy="174584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132" idx="3"/>
            <a:endCxn id="123" idx="0"/>
          </p:cNvCxnSpPr>
          <p:nvPr/>
        </p:nvCxnSpPr>
        <p:spPr>
          <a:xfrm flipH="1">
            <a:off x="127289" y="4898491"/>
            <a:ext cx="985405" cy="124951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125" idx="4"/>
            <a:endCxn id="132" idx="0"/>
          </p:cNvCxnSpPr>
          <p:nvPr/>
        </p:nvCxnSpPr>
        <p:spPr>
          <a:xfrm flipH="1">
            <a:off x="1195253" y="2941317"/>
            <a:ext cx="43867" cy="17575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126" idx="2"/>
            <a:endCxn id="124" idx="6"/>
          </p:cNvCxnSpPr>
          <p:nvPr/>
        </p:nvCxnSpPr>
        <p:spPr>
          <a:xfrm flipH="1">
            <a:off x="721431" y="3823658"/>
            <a:ext cx="1822483" cy="4958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126" idx="1"/>
            <a:endCxn id="125" idx="5"/>
          </p:cNvCxnSpPr>
          <p:nvPr/>
        </p:nvCxnSpPr>
        <p:spPr>
          <a:xfrm flipH="1" flipV="1">
            <a:off x="1378825" y="2883335"/>
            <a:ext cx="1208559" cy="83520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126" idx="0"/>
            <a:endCxn id="128" idx="4"/>
          </p:cNvCxnSpPr>
          <p:nvPr/>
        </p:nvCxnSpPr>
        <p:spPr>
          <a:xfrm flipH="1" flipV="1">
            <a:off x="2168294" y="1759033"/>
            <a:ext cx="524023" cy="191596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>
            <a:stCxn id="126" idx="7"/>
            <a:endCxn id="127" idx="3"/>
          </p:cNvCxnSpPr>
          <p:nvPr/>
        </p:nvCxnSpPr>
        <p:spPr>
          <a:xfrm flipV="1">
            <a:off x="2797255" y="1991055"/>
            <a:ext cx="906263" cy="172748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>
            <a:stCxn id="127" idx="0"/>
            <a:endCxn id="130" idx="4"/>
          </p:cNvCxnSpPr>
          <p:nvPr/>
        </p:nvCxnSpPr>
        <p:spPr>
          <a:xfrm flipH="1" flipV="1">
            <a:off x="3038295" y="275621"/>
            <a:ext cx="804929" cy="137755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133" idx="2"/>
            <a:endCxn id="128" idx="6"/>
          </p:cNvCxnSpPr>
          <p:nvPr/>
        </p:nvCxnSpPr>
        <p:spPr>
          <a:xfrm flipH="1">
            <a:off x="2316694" y="618380"/>
            <a:ext cx="2458645" cy="99199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>
            <a:stCxn id="127" idx="2"/>
            <a:endCxn id="129" idx="6"/>
          </p:cNvCxnSpPr>
          <p:nvPr/>
        </p:nvCxnSpPr>
        <p:spPr>
          <a:xfrm flipH="1" flipV="1">
            <a:off x="1733493" y="1176309"/>
            <a:ext cx="1912153" cy="67479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>
            <a:stCxn id="132" idx="7"/>
            <a:endCxn id="126" idx="3"/>
          </p:cNvCxnSpPr>
          <p:nvPr/>
        </p:nvCxnSpPr>
        <p:spPr>
          <a:xfrm flipV="1">
            <a:off x="1277813" y="3928778"/>
            <a:ext cx="1309571" cy="8043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>
            <a:stCxn id="127" idx="7"/>
            <a:endCxn id="133" idx="3"/>
          </p:cNvCxnSpPr>
          <p:nvPr/>
        </p:nvCxnSpPr>
        <p:spPr>
          <a:xfrm flipV="1">
            <a:off x="3982929" y="723499"/>
            <a:ext cx="835880" cy="9876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130" idx="6"/>
            <a:endCxn id="133" idx="2"/>
          </p:cNvCxnSpPr>
          <p:nvPr/>
        </p:nvCxnSpPr>
        <p:spPr>
          <a:xfrm>
            <a:off x="3235865" y="77699"/>
            <a:ext cx="1539474" cy="54067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endCxn id="133" idx="1"/>
          </p:cNvCxnSpPr>
          <p:nvPr/>
        </p:nvCxnSpPr>
        <p:spPr>
          <a:xfrm>
            <a:off x="4365009" y="-774048"/>
            <a:ext cx="453796" cy="12873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>
            <a:stCxn id="127" idx="6"/>
            <a:endCxn id="136" idx="2"/>
          </p:cNvCxnSpPr>
          <p:nvPr/>
        </p:nvCxnSpPr>
        <p:spPr>
          <a:xfrm>
            <a:off x="4040797" y="1851101"/>
            <a:ext cx="948353" cy="36201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>
            <a:stCxn id="136" idx="6"/>
            <a:endCxn id="137" idx="3"/>
          </p:cNvCxnSpPr>
          <p:nvPr/>
        </p:nvCxnSpPr>
        <p:spPr>
          <a:xfrm>
            <a:off x="5222664" y="2213121"/>
            <a:ext cx="870925" cy="14168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>
            <a:stCxn id="126" idx="6"/>
            <a:endCxn id="136" idx="3"/>
          </p:cNvCxnSpPr>
          <p:nvPr/>
        </p:nvCxnSpPr>
        <p:spPr>
          <a:xfrm flipV="1">
            <a:off x="2840721" y="2295825"/>
            <a:ext cx="2182627" cy="152783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>
            <a:stCxn id="133" idx="5"/>
            <a:endCxn id="137" idx="1"/>
          </p:cNvCxnSpPr>
          <p:nvPr/>
        </p:nvCxnSpPr>
        <p:spPr>
          <a:xfrm>
            <a:off x="5028677" y="723499"/>
            <a:ext cx="1064910" cy="146589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>
            <a:stCxn id="138" idx="3"/>
            <a:endCxn id="137" idx="7"/>
          </p:cNvCxnSpPr>
          <p:nvPr/>
        </p:nvCxnSpPr>
        <p:spPr>
          <a:xfrm flipH="1">
            <a:off x="6258705" y="1331291"/>
            <a:ext cx="683429" cy="85810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endCxn id="138" idx="0"/>
          </p:cNvCxnSpPr>
          <p:nvPr/>
        </p:nvCxnSpPr>
        <p:spPr>
          <a:xfrm flipH="1">
            <a:off x="7047069" y="-386519"/>
            <a:ext cx="98445" cy="146402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>
            <a:stCxn id="133" idx="6"/>
          </p:cNvCxnSpPr>
          <p:nvPr/>
        </p:nvCxnSpPr>
        <p:spPr>
          <a:xfrm flipV="1">
            <a:off x="5072142" y="270044"/>
            <a:ext cx="3441441" cy="34833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>
            <a:stCxn id="133" idx="7"/>
          </p:cNvCxnSpPr>
          <p:nvPr/>
        </p:nvCxnSpPr>
        <p:spPr>
          <a:xfrm flipV="1">
            <a:off x="5028678" y="-430061"/>
            <a:ext cx="2011903" cy="94331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>
            <a:stCxn id="138" idx="6"/>
            <a:endCxn id="140" idx="2"/>
          </p:cNvCxnSpPr>
          <p:nvPr/>
        </p:nvCxnSpPr>
        <p:spPr>
          <a:xfrm>
            <a:off x="7195474" y="1226172"/>
            <a:ext cx="1518605" cy="15719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>
            <a:endCxn id="140" idx="1"/>
          </p:cNvCxnSpPr>
          <p:nvPr/>
        </p:nvCxnSpPr>
        <p:spPr>
          <a:xfrm>
            <a:off x="4469946" y="-817591"/>
            <a:ext cx="4287598" cy="209583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140" idx="6"/>
            <a:endCxn id="145" idx="3"/>
          </p:cNvCxnSpPr>
          <p:nvPr/>
        </p:nvCxnSpPr>
        <p:spPr>
          <a:xfrm flipV="1">
            <a:off x="9010878" y="761774"/>
            <a:ext cx="1149127" cy="62158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>
            <a:stCxn id="145" idx="7"/>
          </p:cNvCxnSpPr>
          <p:nvPr/>
        </p:nvCxnSpPr>
        <p:spPr>
          <a:xfrm flipV="1">
            <a:off x="10325125" y="-417682"/>
            <a:ext cx="341309" cy="101404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140" idx="7"/>
          </p:cNvCxnSpPr>
          <p:nvPr/>
        </p:nvCxnSpPr>
        <p:spPr>
          <a:xfrm flipV="1">
            <a:off x="8967412" y="-417682"/>
            <a:ext cx="1699022" cy="169592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>
            <a:stCxn id="147" idx="2"/>
            <a:endCxn id="139" idx="6"/>
          </p:cNvCxnSpPr>
          <p:nvPr/>
        </p:nvCxnSpPr>
        <p:spPr>
          <a:xfrm flipH="1" flipV="1">
            <a:off x="8931381" y="271791"/>
            <a:ext cx="2718524" cy="40137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>
            <a:stCxn id="148" idx="1"/>
          </p:cNvCxnSpPr>
          <p:nvPr/>
        </p:nvCxnSpPr>
        <p:spPr>
          <a:xfrm flipH="1" flipV="1">
            <a:off x="10771369" y="-461224"/>
            <a:ext cx="1291403" cy="204090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>
            <a:stCxn id="148" idx="1"/>
            <a:endCxn id="145" idx="6"/>
          </p:cNvCxnSpPr>
          <p:nvPr/>
        </p:nvCxnSpPr>
        <p:spPr>
          <a:xfrm flipH="1" flipV="1">
            <a:off x="10359322" y="679068"/>
            <a:ext cx="1703449" cy="9006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>
            <a:stCxn id="148" idx="1"/>
            <a:endCxn id="147" idx="5"/>
          </p:cNvCxnSpPr>
          <p:nvPr/>
        </p:nvCxnSpPr>
        <p:spPr>
          <a:xfrm flipH="1" flipV="1">
            <a:off x="11903242" y="778285"/>
            <a:ext cx="159529" cy="80139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/>
          <p:cNvCxnSpPr>
            <a:stCxn id="174" idx="0"/>
            <a:endCxn id="137" idx="4"/>
          </p:cNvCxnSpPr>
          <p:nvPr/>
        </p:nvCxnSpPr>
        <p:spPr>
          <a:xfrm flipV="1">
            <a:off x="5790472" y="2389065"/>
            <a:ext cx="385674" cy="192716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/>
          <p:cNvCxnSpPr>
            <a:stCxn id="126" idx="5"/>
            <a:endCxn id="174" idx="2"/>
          </p:cNvCxnSpPr>
          <p:nvPr/>
        </p:nvCxnSpPr>
        <p:spPr>
          <a:xfrm>
            <a:off x="2797255" y="3928778"/>
            <a:ext cx="2844818" cy="53611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cxnSpLocks/>
            <a:stCxn id="133" idx="5"/>
            <a:endCxn id="138" idx="2"/>
          </p:cNvCxnSpPr>
          <p:nvPr/>
        </p:nvCxnSpPr>
        <p:spPr>
          <a:xfrm>
            <a:off x="5028676" y="723496"/>
            <a:ext cx="1869991" cy="50267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/>
          <p:cNvCxnSpPr>
            <a:endCxn id="147" idx="7"/>
          </p:cNvCxnSpPr>
          <p:nvPr/>
        </p:nvCxnSpPr>
        <p:spPr>
          <a:xfrm flipH="1">
            <a:off x="11903245" y="-125648"/>
            <a:ext cx="615042" cy="69369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文本框 150"/>
          <p:cNvSpPr txBox="1"/>
          <p:nvPr/>
        </p:nvSpPr>
        <p:spPr>
          <a:xfrm>
            <a:off x="3852266" y="2974801"/>
            <a:ext cx="1965887" cy="923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3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53" name="椭圆 152"/>
          <p:cNvSpPr/>
          <p:nvPr/>
        </p:nvSpPr>
        <p:spPr>
          <a:xfrm>
            <a:off x="6555581" y="2519791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椭圆 156"/>
          <p:cNvSpPr/>
          <p:nvPr/>
        </p:nvSpPr>
        <p:spPr>
          <a:xfrm>
            <a:off x="6552240" y="3528736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7540303" y="2543246"/>
            <a:ext cx="3768828" cy="855652"/>
            <a:chOff x="8858444" y="2013481"/>
            <a:chExt cx="2357190" cy="855783"/>
          </a:xfrm>
        </p:grpSpPr>
        <p:sp>
          <p:nvSpPr>
            <p:cNvPr id="164" name="矩形 163"/>
            <p:cNvSpPr/>
            <p:nvPr/>
          </p:nvSpPr>
          <p:spPr>
            <a:xfrm>
              <a:off x="8858444" y="2013481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文本框 164"/>
            <p:cNvSpPr txBox="1"/>
            <p:nvPr/>
          </p:nvSpPr>
          <p:spPr>
            <a:xfrm>
              <a:off x="8870160" y="2038139"/>
              <a:ext cx="2345474" cy="8311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MapReduce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概念与框架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511000" y="3578402"/>
            <a:ext cx="3798131" cy="855652"/>
            <a:chOff x="8858444" y="3567629"/>
            <a:chExt cx="2357190" cy="855783"/>
          </a:xfrm>
        </p:grpSpPr>
        <p:sp>
          <p:nvSpPr>
            <p:cNvPr id="168" name="矩形 167"/>
            <p:cNvSpPr/>
            <p:nvPr/>
          </p:nvSpPr>
          <p:spPr>
            <a:xfrm>
              <a:off x="8858444" y="3567629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文本框 168"/>
            <p:cNvSpPr txBox="1"/>
            <p:nvPr/>
          </p:nvSpPr>
          <p:spPr>
            <a:xfrm>
              <a:off x="8870160" y="3592287"/>
              <a:ext cx="2345474" cy="8311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MapReduce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的数据类型</a:t>
              </a:r>
            </a:p>
          </p:txBody>
        </p:sp>
      </p:grpSp>
      <p:sp>
        <p:nvSpPr>
          <p:cNvPr id="103" name="椭圆 102">
            <a:extLst>
              <a:ext uri="{FF2B5EF4-FFF2-40B4-BE49-F238E27FC236}">
                <a16:creationId xmlns:a16="http://schemas.microsoft.com/office/drawing/2014/main" id="{D96E7E03-C567-A74E-9ECC-5E9306B65724}"/>
              </a:ext>
            </a:extLst>
          </p:cNvPr>
          <p:cNvSpPr/>
          <p:nvPr/>
        </p:nvSpPr>
        <p:spPr>
          <a:xfrm>
            <a:off x="6555581" y="4578274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椭圆 105">
            <a:extLst>
              <a:ext uri="{FF2B5EF4-FFF2-40B4-BE49-F238E27FC236}">
                <a16:creationId xmlns:a16="http://schemas.microsoft.com/office/drawing/2014/main" id="{EA33DAE6-0C9C-234D-AD5B-69432AB71103}"/>
              </a:ext>
            </a:extLst>
          </p:cNvPr>
          <p:cNvSpPr/>
          <p:nvPr/>
        </p:nvSpPr>
        <p:spPr>
          <a:xfrm>
            <a:off x="6552240" y="5509313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90112C03-6C47-A44B-8DCA-D875C087286E}"/>
              </a:ext>
            </a:extLst>
          </p:cNvPr>
          <p:cNvGrpSpPr/>
          <p:nvPr/>
        </p:nvGrpSpPr>
        <p:grpSpPr>
          <a:xfrm>
            <a:off x="7540303" y="4613558"/>
            <a:ext cx="3798131" cy="855652"/>
            <a:chOff x="8858444" y="3567629"/>
            <a:chExt cx="2357190" cy="855783"/>
          </a:xfrm>
        </p:grpSpPr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FA2FD451-E459-7C41-9853-04461289D502}"/>
                </a:ext>
              </a:extLst>
            </p:cNvPr>
            <p:cNvSpPr/>
            <p:nvPr/>
          </p:nvSpPr>
          <p:spPr>
            <a:xfrm>
              <a:off x="8858444" y="3567629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EDA182E2-4EF7-504F-A3A0-2C841D0F57CC}"/>
                </a:ext>
              </a:extLst>
            </p:cNvPr>
            <p:cNvSpPr txBox="1"/>
            <p:nvPr/>
          </p:nvSpPr>
          <p:spPr>
            <a:xfrm>
              <a:off x="8870160" y="3592287"/>
              <a:ext cx="2345474" cy="8311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MapReduce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的编程模型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1F0BA7F7-01BA-3B41-B9BA-D76FCE3B6071}"/>
              </a:ext>
            </a:extLst>
          </p:cNvPr>
          <p:cNvGrpSpPr/>
          <p:nvPr/>
        </p:nvGrpSpPr>
        <p:grpSpPr>
          <a:xfrm>
            <a:off x="7540302" y="5523245"/>
            <a:ext cx="3534846" cy="542966"/>
            <a:chOff x="8846727" y="4388504"/>
            <a:chExt cx="2393180" cy="543050"/>
          </a:xfrm>
        </p:grpSpPr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141D0133-8692-9649-A273-7A02A2B74EC3}"/>
                </a:ext>
              </a:extLst>
            </p:cNvPr>
            <p:cNvSpPr/>
            <p:nvPr/>
          </p:nvSpPr>
          <p:spPr>
            <a:xfrm>
              <a:off x="8882717" y="4388504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C513544E-A3E4-104E-8E3A-C0B6B2E07EF0}"/>
                </a:ext>
              </a:extLst>
            </p:cNvPr>
            <p:cNvSpPr txBox="1"/>
            <p:nvPr/>
          </p:nvSpPr>
          <p:spPr>
            <a:xfrm>
              <a:off x="8846727" y="4469818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案例：实现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wordcount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0132727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案例</a:t>
              </a:r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wordcount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原理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DEE3ED87-B0CC-C741-A9A2-0252CB6D0EF6}"/>
              </a:ext>
            </a:extLst>
          </p:cNvPr>
          <p:cNvSpPr/>
          <p:nvPr/>
        </p:nvSpPr>
        <p:spPr>
          <a:xfrm>
            <a:off x="119178" y="4076776"/>
            <a:ext cx="1448964" cy="58700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Hadoop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Cool</a:t>
            </a:r>
          </a:p>
          <a:p>
            <a:pPr algn="ctr"/>
            <a:r>
              <a:rPr kumimoji="1" lang="en-US" altLang="zh-CN" sz="1200" dirty="0"/>
              <a:t>Wow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Hadoop</a:t>
            </a:r>
          </a:p>
          <a:p>
            <a:pPr algn="ctr"/>
            <a:r>
              <a:rPr kumimoji="1" lang="en-US" altLang="zh-CN" sz="1200" dirty="0"/>
              <a:t>Cool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Hadoop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Wow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1C427C6-4A9F-4642-B3DC-F166DCF1D684}"/>
              </a:ext>
            </a:extLst>
          </p:cNvPr>
          <p:cNvSpPr/>
          <p:nvPr/>
        </p:nvSpPr>
        <p:spPr>
          <a:xfrm>
            <a:off x="2138160" y="2586931"/>
            <a:ext cx="1093364" cy="3854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Hadoop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Cool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33F9767-A9BC-6247-AC4B-444F1B2A7F6E}"/>
              </a:ext>
            </a:extLst>
          </p:cNvPr>
          <p:cNvSpPr/>
          <p:nvPr/>
        </p:nvSpPr>
        <p:spPr>
          <a:xfrm>
            <a:off x="2112312" y="3995632"/>
            <a:ext cx="1093364" cy="50490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Wow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Hadoop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C9C4970-428A-B94F-BA23-C98F3EC7ADB7}"/>
              </a:ext>
            </a:extLst>
          </p:cNvPr>
          <p:cNvSpPr/>
          <p:nvPr/>
        </p:nvSpPr>
        <p:spPr>
          <a:xfrm>
            <a:off x="1800029" y="5649074"/>
            <a:ext cx="1518983" cy="3854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Cool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Hadoop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Wow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DBF7303-7950-1F47-BCDA-6D456ADF1A15}"/>
              </a:ext>
            </a:extLst>
          </p:cNvPr>
          <p:cNvSpPr/>
          <p:nvPr/>
        </p:nvSpPr>
        <p:spPr>
          <a:xfrm>
            <a:off x="6204534" y="2351314"/>
            <a:ext cx="1093364" cy="22004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Hadoo,1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9A1F0F8-1824-C648-9152-27BFAD28AA27}"/>
              </a:ext>
            </a:extLst>
          </p:cNvPr>
          <p:cNvSpPr/>
          <p:nvPr/>
        </p:nvSpPr>
        <p:spPr>
          <a:xfrm>
            <a:off x="3967676" y="4042987"/>
            <a:ext cx="1093364" cy="3854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Wow,1</a:t>
            </a:r>
          </a:p>
          <a:p>
            <a:pPr algn="ctr"/>
            <a:r>
              <a:rPr kumimoji="1" lang="en-US" altLang="zh-CN" sz="1200" dirty="0"/>
              <a:t>Hadoop,1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622AAC4-40C0-1A4D-BB00-BDD3D00B2563}"/>
              </a:ext>
            </a:extLst>
          </p:cNvPr>
          <p:cNvSpPr/>
          <p:nvPr/>
        </p:nvSpPr>
        <p:spPr>
          <a:xfrm>
            <a:off x="3967676" y="2571361"/>
            <a:ext cx="1093364" cy="3854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Hadoo,1</a:t>
            </a:r>
          </a:p>
          <a:p>
            <a:pPr algn="ctr"/>
            <a:r>
              <a:rPr kumimoji="1" lang="en-US" altLang="zh-CN" sz="1200" dirty="0"/>
              <a:t>Cool,1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1C89963-7E78-EB41-A7F2-BBA6D7C04F35}"/>
              </a:ext>
            </a:extLst>
          </p:cNvPr>
          <p:cNvSpPr/>
          <p:nvPr/>
        </p:nvSpPr>
        <p:spPr>
          <a:xfrm>
            <a:off x="3967676" y="5577025"/>
            <a:ext cx="1093364" cy="64944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Cool,1</a:t>
            </a:r>
          </a:p>
          <a:p>
            <a:pPr algn="ctr"/>
            <a:r>
              <a:rPr kumimoji="1" lang="en-US" altLang="zh-CN" sz="1200" dirty="0"/>
              <a:t>Hadoop,1</a:t>
            </a:r>
          </a:p>
          <a:p>
            <a:pPr algn="ctr"/>
            <a:r>
              <a:rPr kumimoji="1" lang="en-US" altLang="zh-CN" sz="1200" dirty="0"/>
              <a:t>Wow,1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2B3CA26-FDAF-BA4A-A326-7944164E7C91}"/>
              </a:ext>
            </a:extLst>
          </p:cNvPr>
          <p:cNvSpPr/>
          <p:nvPr/>
        </p:nvSpPr>
        <p:spPr>
          <a:xfrm>
            <a:off x="6204534" y="2596278"/>
            <a:ext cx="1093364" cy="22004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Hadoo,1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3AFA5C0-627E-ED41-A409-6480B9F02FE6}"/>
              </a:ext>
            </a:extLst>
          </p:cNvPr>
          <p:cNvSpPr/>
          <p:nvPr/>
        </p:nvSpPr>
        <p:spPr>
          <a:xfrm>
            <a:off x="6204534" y="2846797"/>
            <a:ext cx="1093364" cy="22004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Hadoo,1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B72CE62-199B-8345-9D4B-BC9C56B32E94}"/>
              </a:ext>
            </a:extLst>
          </p:cNvPr>
          <p:cNvSpPr/>
          <p:nvPr/>
        </p:nvSpPr>
        <p:spPr>
          <a:xfrm>
            <a:off x="6144240" y="3995632"/>
            <a:ext cx="1093364" cy="22004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Cool,1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E0F25BC-2227-3144-A5EF-4C7A6DD5CC09}"/>
              </a:ext>
            </a:extLst>
          </p:cNvPr>
          <p:cNvSpPr/>
          <p:nvPr/>
        </p:nvSpPr>
        <p:spPr>
          <a:xfrm>
            <a:off x="6144240" y="4264596"/>
            <a:ext cx="1093364" cy="22004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Cool,1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B748419-8EC8-F249-8EC8-C6EB2BE62EE9}"/>
              </a:ext>
            </a:extLst>
          </p:cNvPr>
          <p:cNvSpPr/>
          <p:nvPr/>
        </p:nvSpPr>
        <p:spPr>
          <a:xfrm>
            <a:off x="6101594" y="5704518"/>
            <a:ext cx="1093364" cy="22004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Wow,1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5F482F1-A708-1A44-97DC-E1313B258A76}"/>
              </a:ext>
            </a:extLst>
          </p:cNvPr>
          <p:cNvSpPr/>
          <p:nvPr/>
        </p:nvSpPr>
        <p:spPr>
          <a:xfrm>
            <a:off x="6101594" y="5973482"/>
            <a:ext cx="1093364" cy="22004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Wow,1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4F2F2A8-674D-694A-8691-E70C51E2898C}"/>
              </a:ext>
            </a:extLst>
          </p:cNvPr>
          <p:cNvSpPr/>
          <p:nvPr/>
        </p:nvSpPr>
        <p:spPr>
          <a:xfrm>
            <a:off x="8156611" y="2476908"/>
            <a:ext cx="1093364" cy="22004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Hadoo,3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2E8E6FF-9852-F34A-BBC9-937DDC886AE9}"/>
              </a:ext>
            </a:extLst>
          </p:cNvPr>
          <p:cNvSpPr/>
          <p:nvPr/>
        </p:nvSpPr>
        <p:spPr>
          <a:xfrm>
            <a:off x="8156611" y="4105655"/>
            <a:ext cx="1093364" cy="22004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Cool,2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68FD4C8-E4AC-7942-8E95-082E994D15C6}"/>
              </a:ext>
            </a:extLst>
          </p:cNvPr>
          <p:cNvSpPr/>
          <p:nvPr/>
        </p:nvSpPr>
        <p:spPr>
          <a:xfrm>
            <a:off x="8024094" y="5841804"/>
            <a:ext cx="1093364" cy="22004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Wow,2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32049E1-20E0-8942-85C6-71A89D7F25AF}"/>
              </a:ext>
            </a:extLst>
          </p:cNvPr>
          <p:cNvSpPr/>
          <p:nvPr/>
        </p:nvSpPr>
        <p:spPr>
          <a:xfrm>
            <a:off x="10301753" y="3881064"/>
            <a:ext cx="1093364" cy="64944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Hadoop,3</a:t>
            </a:r>
          </a:p>
          <a:p>
            <a:pPr algn="ctr"/>
            <a:r>
              <a:rPr kumimoji="1" lang="en-US" altLang="zh-CN" sz="1200" dirty="0"/>
              <a:t>Cool,2</a:t>
            </a:r>
          </a:p>
          <a:p>
            <a:pPr algn="ctr"/>
            <a:r>
              <a:rPr kumimoji="1" lang="en-US" altLang="zh-CN" sz="1200" dirty="0"/>
              <a:t>Wow,2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1760B72-DFDE-D443-B15C-040F7B5D5EB2}"/>
              </a:ext>
            </a:extLst>
          </p:cNvPr>
          <p:cNvSpPr/>
          <p:nvPr/>
        </p:nvSpPr>
        <p:spPr>
          <a:xfrm>
            <a:off x="669187" y="1577343"/>
            <a:ext cx="941937" cy="2654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Input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76F6EB4-1D91-214F-A545-8498A8855438}"/>
              </a:ext>
            </a:extLst>
          </p:cNvPr>
          <p:cNvSpPr/>
          <p:nvPr/>
        </p:nvSpPr>
        <p:spPr>
          <a:xfrm>
            <a:off x="2256423" y="1577344"/>
            <a:ext cx="941937" cy="2654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Splitting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6C28392-A6E9-DF4D-8BA6-61DD9E9C0170}"/>
              </a:ext>
            </a:extLst>
          </p:cNvPr>
          <p:cNvSpPr/>
          <p:nvPr/>
        </p:nvSpPr>
        <p:spPr>
          <a:xfrm>
            <a:off x="4119103" y="1534753"/>
            <a:ext cx="941937" cy="2654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Mapping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A4FE909-3522-B442-8C96-FE940080852C}"/>
              </a:ext>
            </a:extLst>
          </p:cNvPr>
          <p:cNvSpPr/>
          <p:nvPr/>
        </p:nvSpPr>
        <p:spPr>
          <a:xfrm>
            <a:off x="6204534" y="1480533"/>
            <a:ext cx="941937" cy="2654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Shuffling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762CD8C-BC74-404E-B739-A80EFDAAB300}"/>
              </a:ext>
            </a:extLst>
          </p:cNvPr>
          <p:cNvSpPr/>
          <p:nvPr/>
        </p:nvSpPr>
        <p:spPr>
          <a:xfrm>
            <a:off x="8232325" y="1480534"/>
            <a:ext cx="941937" cy="2654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Reducing</a:t>
            </a: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766326E3-E221-5944-AF14-53C9022AD1A3}"/>
              </a:ext>
            </a:extLst>
          </p:cNvPr>
          <p:cNvCxnSpPr>
            <a:cxnSpLocks/>
          </p:cNvCxnSpPr>
          <p:nvPr/>
        </p:nvCxnSpPr>
        <p:spPr>
          <a:xfrm flipV="1">
            <a:off x="913963" y="2753023"/>
            <a:ext cx="1214654" cy="133668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7AE5F61C-445D-BD45-8019-0CFAA4413C9F}"/>
              </a:ext>
            </a:extLst>
          </p:cNvPr>
          <p:cNvCxnSpPr>
            <a:cxnSpLocks/>
          </p:cNvCxnSpPr>
          <p:nvPr/>
        </p:nvCxnSpPr>
        <p:spPr>
          <a:xfrm>
            <a:off x="1004622" y="4751481"/>
            <a:ext cx="1377334" cy="822684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9B66B8D8-AC75-C14C-841C-60423A615AC2}"/>
              </a:ext>
            </a:extLst>
          </p:cNvPr>
          <p:cNvCxnSpPr>
            <a:cxnSpLocks/>
          </p:cNvCxnSpPr>
          <p:nvPr/>
        </p:nvCxnSpPr>
        <p:spPr>
          <a:xfrm>
            <a:off x="1465283" y="4293927"/>
            <a:ext cx="660489" cy="10838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A66252C3-20BC-294B-BD19-2030BACCCFD9}"/>
              </a:ext>
            </a:extLst>
          </p:cNvPr>
          <p:cNvCxnSpPr>
            <a:cxnSpLocks/>
          </p:cNvCxnSpPr>
          <p:nvPr/>
        </p:nvCxnSpPr>
        <p:spPr>
          <a:xfrm>
            <a:off x="3349961" y="2816325"/>
            <a:ext cx="562865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D77052A3-4521-9544-B737-431E962B2846}"/>
              </a:ext>
            </a:extLst>
          </p:cNvPr>
          <p:cNvCxnSpPr>
            <a:cxnSpLocks/>
          </p:cNvCxnSpPr>
          <p:nvPr/>
        </p:nvCxnSpPr>
        <p:spPr>
          <a:xfrm>
            <a:off x="5134875" y="2721871"/>
            <a:ext cx="972803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E99752E2-B35E-754F-B3FE-C3FA468477B7}"/>
              </a:ext>
            </a:extLst>
          </p:cNvPr>
          <p:cNvCxnSpPr>
            <a:cxnSpLocks/>
          </p:cNvCxnSpPr>
          <p:nvPr/>
        </p:nvCxnSpPr>
        <p:spPr>
          <a:xfrm>
            <a:off x="3349960" y="4248086"/>
            <a:ext cx="562865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DE0DE9FD-BA5F-EC4A-A2FA-B44AB51E46A3}"/>
              </a:ext>
            </a:extLst>
          </p:cNvPr>
          <p:cNvCxnSpPr>
            <a:cxnSpLocks/>
          </p:cNvCxnSpPr>
          <p:nvPr/>
        </p:nvCxnSpPr>
        <p:spPr>
          <a:xfrm>
            <a:off x="3349961" y="5850825"/>
            <a:ext cx="562865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77B4244D-6831-594D-B993-09BABF3F945E}"/>
              </a:ext>
            </a:extLst>
          </p:cNvPr>
          <p:cNvCxnSpPr>
            <a:cxnSpLocks/>
          </p:cNvCxnSpPr>
          <p:nvPr/>
        </p:nvCxnSpPr>
        <p:spPr>
          <a:xfrm>
            <a:off x="4648473" y="3066844"/>
            <a:ext cx="1495767" cy="928788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492F1DB4-F878-914E-A65A-02D4A9FF4EFD}"/>
              </a:ext>
            </a:extLst>
          </p:cNvPr>
          <p:cNvCxnSpPr>
            <a:cxnSpLocks/>
          </p:cNvCxnSpPr>
          <p:nvPr/>
        </p:nvCxnSpPr>
        <p:spPr>
          <a:xfrm flipV="1">
            <a:off x="4763911" y="2965880"/>
            <a:ext cx="1380329" cy="975867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195B6E14-F67D-5245-A4AA-B4D400D0CD54}"/>
              </a:ext>
            </a:extLst>
          </p:cNvPr>
          <p:cNvCxnSpPr>
            <a:cxnSpLocks/>
          </p:cNvCxnSpPr>
          <p:nvPr/>
        </p:nvCxnSpPr>
        <p:spPr>
          <a:xfrm>
            <a:off x="5015539" y="4212636"/>
            <a:ext cx="1441705" cy="1427314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843F3A64-A64C-2E40-A0EB-912D3CE887E4}"/>
              </a:ext>
            </a:extLst>
          </p:cNvPr>
          <p:cNvCxnSpPr>
            <a:cxnSpLocks/>
          </p:cNvCxnSpPr>
          <p:nvPr/>
        </p:nvCxnSpPr>
        <p:spPr>
          <a:xfrm flipV="1">
            <a:off x="5037872" y="3091303"/>
            <a:ext cx="1244194" cy="2670768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B5BD69BB-B945-F14F-B92A-81E4BD629F6B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5061040" y="4507935"/>
            <a:ext cx="1013497" cy="139381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FCF16296-B9B4-374C-9FBD-3D1132EC88A0}"/>
              </a:ext>
            </a:extLst>
          </p:cNvPr>
          <p:cNvCxnSpPr>
            <a:cxnSpLocks/>
          </p:cNvCxnSpPr>
          <p:nvPr/>
        </p:nvCxnSpPr>
        <p:spPr>
          <a:xfrm>
            <a:off x="5115890" y="5951827"/>
            <a:ext cx="836705" cy="82707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04164C54-1599-ED4E-BA86-28F19F982F54}"/>
              </a:ext>
            </a:extLst>
          </p:cNvPr>
          <p:cNvCxnSpPr>
            <a:cxnSpLocks/>
          </p:cNvCxnSpPr>
          <p:nvPr/>
        </p:nvCxnSpPr>
        <p:spPr>
          <a:xfrm>
            <a:off x="7332196" y="5958179"/>
            <a:ext cx="562865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D939939D-4723-EA4C-A757-2B87B4B53578}"/>
              </a:ext>
            </a:extLst>
          </p:cNvPr>
          <p:cNvCxnSpPr>
            <a:cxnSpLocks/>
          </p:cNvCxnSpPr>
          <p:nvPr/>
        </p:nvCxnSpPr>
        <p:spPr>
          <a:xfrm>
            <a:off x="7461229" y="2691058"/>
            <a:ext cx="562865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箭头连接符 72">
            <a:extLst>
              <a:ext uri="{FF2B5EF4-FFF2-40B4-BE49-F238E27FC236}">
                <a16:creationId xmlns:a16="http://schemas.microsoft.com/office/drawing/2014/main" id="{130BA1DA-4AA0-B84F-9AF2-8472DC9B768A}"/>
              </a:ext>
            </a:extLst>
          </p:cNvPr>
          <p:cNvCxnSpPr>
            <a:cxnSpLocks/>
          </p:cNvCxnSpPr>
          <p:nvPr/>
        </p:nvCxnSpPr>
        <p:spPr>
          <a:xfrm>
            <a:off x="7461228" y="4205784"/>
            <a:ext cx="562865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29CD2C0F-FD40-C04E-A8E1-7E853BE200BE}"/>
              </a:ext>
            </a:extLst>
          </p:cNvPr>
          <p:cNvCxnSpPr>
            <a:cxnSpLocks/>
          </p:cNvCxnSpPr>
          <p:nvPr/>
        </p:nvCxnSpPr>
        <p:spPr>
          <a:xfrm>
            <a:off x="8611397" y="2778319"/>
            <a:ext cx="1605047" cy="1427465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箭头连接符 74">
            <a:extLst>
              <a:ext uri="{FF2B5EF4-FFF2-40B4-BE49-F238E27FC236}">
                <a16:creationId xmlns:a16="http://schemas.microsoft.com/office/drawing/2014/main" id="{6BA8C9CC-3BE5-9046-86A5-3D18C50B08A6}"/>
              </a:ext>
            </a:extLst>
          </p:cNvPr>
          <p:cNvCxnSpPr>
            <a:cxnSpLocks/>
          </p:cNvCxnSpPr>
          <p:nvPr/>
        </p:nvCxnSpPr>
        <p:spPr>
          <a:xfrm>
            <a:off x="9300046" y="4252888"/>
            <a:ext cx="961295" cy="857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线箭头连接符 75">
            <a:extLst>
              <a:ext uri="{FF2B5EF4-FFF2-40B4-BE49-F238E27FC236}">
                <a16:creationId xmlns:a16="http://schemas.microsoft.com/office/drawing/2014/main" id="{F11B2B4E-27EC-474F-90E3-5BF93DA6CF0D}"/>
              </a:ext>
            </a:extLst>
          </p:cNvPr>
          <p:cNvCxnSpPr>
            <a:cxnSpLocks/>
          </p:cNvCxnSpPr>
          <p:nvPr/>
        </p:nvCxnSpPr>
        <p:spPr>
          <a:xfrm flipV="1">
            <a:off x="9174262" y="4426687"/>
            <a:ext cx="1042182" cy="1475058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460001"/>
      </p:ext>
    </p:extLst>
  </p:cSld>
  <p:clrMapOvr>
    <a:masterClrMapping/>
  </p:clrMapOvr>
  <p:transition spd="med" advClick="0" advTm="1000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编程模型</a:t>
              </a: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0D77D344-B748-5E43-BBE5-01CBF137D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379" y="2222500"/>
            <a:ext cx="92583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323946"/>
      </p:ext>
    </p:extLst>
  </p:cSld>
  <p:clrMapOvr>
    <a:masterClrMapping/>
  </p:clrMapOvr>
  <p:transition spd="med" advClick="0" advTm="1000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5565128" y="1819104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504">
              <a:defRPr/>
            </a:pPr>
            <a:r>
              <a:rPr lang="zh-CN" altLang="en-US" sz="2000" b="1" kern="0" dirty="0">
                <a:solidFill>
                  <a:schemeClr val="bg1"/>
                </a:solidFill>
                <a:latin typeface="+mn-ea"/>
              </a:rPr>
              <a:t>点击此处添加标题</a:t>
            </a:r>
          </a:p>
        </p:txBody>
      </p:sp>
      <p:grpSp>
        <p:nvGrpSpPr>
          <p:cNvPr id="4" name="组 3"/>
          <p:cNvGrpSpPr/>
          <p:nvPr/>
        </p:nvGrpSpPr>
        <p:grpSpPr>
          <a:xfrm>
            <a:off x="4111985" y="1573482"/>
            <a:ext cx="1227007" cy="1227005"/>
            <a:chOff x="4888524" y="1547446"/>
            <a:chExt cx="1383323" cy="1383323"/>
          </a:xfrm>
        </p:grpSpPr>
        <p:sp>
          <p:nvSpPr>
            <p:cNvPr id="3" name="菱形 2"/>
            <p:cNvSpPr/>
            <p:nvPr/>
          </p:nvSpPr>
          <p:spPr>
            <a:xfrm>
              <a:off x="4888524" y="1547446"/>
              <a:ext cx="1383323" cy="1383323"/>
            </a:xfrm>
            <a:prstGeom prst="diamond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  <a:effectLst>
              <a:outerShdw blurRad="50800"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700" dirty="0">
                <a:latin typeface="+mn-ea"/>
              </a:endParaRPr>
            </a:p>
          </p:txBody>
        </p:sp>
        <p:sp>
          <p:nvSpPr>
            <p:cNvPr id="30" name="Freeform 7"/>
            <p:cNvSpPr>
              <a:spLocks noEditPoints="1"/>
            </p:cNvSpPr>
            <p:nvPr/>
          </p:nvSpPr>
          <p:spPr bwMode="auto">
            <a:xfrm>
              <a:off x="5272992" y="1998417"/>
              <a:ext cx="614386" cy="448022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26" tIns="45713" rIns="91426" bIns="45713" numCol="1" anchor="t" anchorCtr="0" compatLnSpc="1"/>
            <a:lstStyle/>
            <a:p>
              <a:endParaRPr lang="zh-CN" altLang="en-US" sz="2700" dirty="0">
                <a:latin typeface="+mn-ea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1727664" y="1930743"/>
            <a:ext cx="627095" cy="5436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504">
              <a:defRPr/>
            </a:pPr>
            <a:r>
              <a:rPr lang="en-US" altLang="zh-CN" sz="2933" kern="0" dirty="0">
                <a:solidFill>
                  <a:schemeClr val="bg1"/>
                </a:solidFill>
                <a:latin typeface="+mn-ea"/>
              </a:rPr>
              <a:t>01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err="1">
                  <a:solidFill>
                    <a:prstClr val="white"/>
                  </a:solidFill>
                  <a:latin typeface="+mn-ea"/>
                </a:rPr>
                <a:t>SingleMapper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编程模型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矩形 41"/>
          <p:cNvSpPr/>
          <p:nvPr/>
        </p:nvSpPr>
        <p:spPr>
          <a:xfrm>
            <a:off x="5565128" y="3324811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504">
              <a:defRPr/>
            </a:pPr>
            <a:r>
              <a:rPr lang="zh-CN" altLang="en-US" sz="2000" b="1" kern="0" dirty="0">
                <a:solidFill>
                  <a:schemeClr val="bg1"/>
                </a:solidFill>
                <a:latin typeface="+mn-ea"/>
              </a:rPr>
              <a:t>点击此处添加标题</a:t>
            </a:r>
          </a:p>
        </p:txBody>
      </p:sp>
      <p:grpSp>
        <p:nvGrpSpPr>
          <p:cNvPr id="35" name="组 34"/>
          <p:cNvGrpSpPr/>
          <p:nvPr/>
        </p:nvGrpSpPr>
        <p:grpSpPr>
          <a:xfrm>
            <a:off x="4111985" y="3079187"/>
            <a:ext cx="1227007" cy="1227005"/>
            <a:chOff x="4888524" y="1547446"/>
            <a:chExt cx="1383323" cy="1383323"/>
          </a:xfrm>
        </p:grpSpPr>
        <p:sp>
          <p:nvSpPr>
            <p:cNvPr id="39" name="菱形 38"/>
            <p:cNvSpPr/>
            <p:nvPr/>
          </p:nvSpPr>
          <p:spPr>
            <a:xfrm>
              <a:off x="4888524" y="1547446"/>
              <a:ext cx="1383323" cy="1383323"/>
            </a:xfrm>
            <a:prstGeom prst="diamond">
              <a:avLst/>
            </a:prstGeom>
            <a:solidFill>
              <a:schemeClr val="bg1">
                <a:alpha val="22000"/>
              </a:schemeClr>
            </a:solidFill>
            <a:ln>
              <a:noFill/>
            </a:ln>
            <a:effectLst>
              <a:outerShdw blurRad="50800"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700" dirty="0">
                <a:latin typeface="+mn-ea"/>
              </a:endParaRPr>
            </a:p>
          </p:txBody>
        </p:sp>
        <p:sp>
          <p:nvSpPr>
            <p:cNvPr id="40" name="Freeform 7"/>
            <p:cNvSpPr>
              <a:spLocks noEditPoints="1"/>
            </p:cNvSpPr>
            <p:nvPr/>
          </p:nvSpPr>
          <p:spPr bwMode="auto">
            <a:xfrm>
              <a:off x="5272992" y="1998417"/>
              <a:ext cx="614386" cy="448022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26" tIns="45713" rIns="91426" bIns="45713" numCol="1" anchor="t" anchorCtr="0" compatLnSpc="1"/>
            <a:lstStyle/>
            <a:p>
              <a:endParaRPr lang="zh-CN" altLang="en-US" sz="2700" dirty="0">
                <a:latin typeface="+mn-ea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1727664" y="3436451"/>
            <a:ext cx="627095" cy="5436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504">
              <a:defRPr/>
            </a:pPr>
            <a:r>
              <a:rPr lang="en-US" altLang="zh-CN" sz="2933" kern="0" dirty="0">
                <a:solidFill>
                  <a:schemeClr val="bg1"/>
                </a:solidFill>
                <a:latin typeface="+mn-ea"/>
              </a:rPr>
              <a:t>02</a:t>
            </a:r>
          </a:p>
        </p:txBody>
      </p:sp>
      <p:sp>
        <p:nvSpPr>
          <p:cNvPr id="52" name="矩形 51"/>
          <p:cNvSpPr/>
          <p:nvPr/>
        </p:nvSpPr>
        <p:spPr>
          <a:xfrm>
            <a:off x="5565128" y="4830516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504">
              <a:defRPr/>
            </a:pPr>
            <a:r>
              <a:rPr lang="zh-CN" altLang="en-US" sz="2000" b="1" kern="0" dirty="0">
                <a:solidFill>
                  <a:schemeClr val="bg1"/>
                </a:solidFill>
                <a:latin typeface="+mn-ea"/>
              </a:rPr>
              <a:t>点击此处添加标题</a:t>
            </a:r>
          </a:p>
        </p:txBody>
      </p:sp>
      <p:grpSp>
        <p:nvGrpSpPr>
          <p:cNvPr id="45" name="组 44"/>
          <p:cNvGrpSpPr/>
          <p:nvPr/>
        </p:nvGrpSpPr>
        <p:grpSpPr>
          <a:xfrm>
            <a:off x="4111985" y="4584893"/>
            <a:ext cx="1227007" cy="1227005"/>
            <a:chOff x="4888524" y="1547446"/>
            <a:chExt cx="1383323" cy="1383323"/>
          </a:xfrm>
        </p:grpSpPr>
        <p:sp>
          <p:nvSpPr>
            <p:cNvPr id="49" name="菱形 48"/>
            <p:cNvSpPr/>
            <p:nvPr/>
          </p:nvSpPr>
          <p:spPr>
            <a:xfrm>
              <a:off x="4888524" y="1547446"/>
              <a:ext cx="1383323" cy="1383323"/>
            </a:xfrm>
            <a:prstGeom prst="diamond">
              <a:avLst/>
            </a:prstGeom>
            <a:solidFill>
              <a:schemeClr val="accent1">
                <a:alpha val="27000"/>
              </a:schemeClr>
            </a:solidFill>
            <a:ln>
              <a:noFill/>
            </a:ln>
            <a:effectLst>
              <a:outerShdw blurRad="50800"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700" dirty="0">
                <a:latin typeface="+mn-ea"/>
              </a:endParaRPr>
            </a:p>
          </p:txBody>
        </p:sp>
        <p:sp>
          <p:nvSpPr>
            <p:cNvPr id="50" name="Freeform 7"/>
            <p:cNvSpPr>
              <a:spLocks noEditPoints="1"/>
            </p:cNvSpPr>
            <p:nvPr/>
          </p:nvSpPr>
          <p:spPr bwMode="auto">
            <a:xfrm>
              <a:off x="5272992" y="1998417"/>
              <a:ext cx="614386" cy="448022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26" tIns="45713" rIns="91426" bIns="45713" numCol="1" anchor="t" anchorCtr="0" compatLnSpc="1"/>
            <a:lstStyle/>
            <a:p>
              <a:endParaRPr lang="zh-CN" altLang="en-US" sz="2700" dirty="0">
                <a:latin typeface="+mn-ea"/>
              </a:endParaRPr>
            </a:p>
          </p:txBody>
        </p:sp>
      </p:grpSp>
      <p:sp>
        <p:nvSpPr>
          <p:cNvPr id="46" name="矩形 45"/>
          <p:cNvSpPr/>
          <p:nvPr/>
        </p:nvSpPr>
        <p:spPr>
          <a:xfrm>
            <a:off x="1727664" y="4942156"/>
            <a:ext cx="627095" cy="5436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504">
              <a:defRPr/>
            </a:pPr>
            <a:r>
              <a:rPr lang="en-US" altLang="zh-CN" sz="2933" kern="0" dirty="0">
                <a:solidFill>
                  <a:schemeClr val="bg1"/>
                </a:solidFill>
                <a:latin typeface="+mn-ea"/>
              </a:rPr>
              <a:t>03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0F0578E1-7D46-4855-A9AE-4943FB55984B}"/>
              </a:ext>
            </a:extLst>
          </p:cNvPr>
          <p:cNvSpPr/>
          <p:nvPr/>
        </p:nvSpPr>
        <p:spPr>
          <a:xfrm>
            <a:off x="5565129" y="2251480"/>
            <a:ext cx="5661638" cy="418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在这里输入你需要的文本内容在这里输入你需要的文本内容。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0F0578E1-7D46-4855-A9AE-4943FB55984B}"/>
              </a:ext>
            </a:extLst>
          </p:cNvPr>
          <p:cNvSpPr/>
          <p:nvPr/>
        </p:nvSpPr>
        <p:spPr>
          <a:xfrm>
            <a:off x="5565129" y="3733918"/>
            <a:ext cx="5661638" cy="418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在这里输入你需要的文本内容在这里输入你需要的文本内容。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0F0578E1-7D46-4855-A9AE-4943FB55984B}"/>
              </a:ext>
            </a:extLst>
          </p:cNvPr>
          <p:cNvSpPr/>
          <p:nvPr/>
        </p:nvSpPr>
        <p:spPr>
          <a:xfrm>
            <a:off x="5565129" y="5234631"/>
            <a:ext cx="5661638" cy="418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在这里输入你需要的文本内容在这里输入你需要的文本内容。</a:t>
            </a:r>
          </a:p>
        </p:txBody>
      </p:sp>
      <p:sp>
        <p:nvSpPr>
          <p:cNvPr id="2" name="矩形 1"/>
          <p:cNvSpPr/>
          <p:nvPr/>
        </p:nvSpPr>
        <p:spPr>
          <a:xfrm>
            <a:off x="2416954" y="197157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prstClr val="white"/>
                </a:solidFill>
                <a:latin typeface="+mn-ea"/>
              </a:rPr>
              <a:t>输入标题</a:t>
            </a:r>
          </a:p>
        </p:txBody>
      </p:sp>
      <p:sp>
        <p:nvSpPr>
          <p:cNvPr id="56" name="矩形 55"/>
          <p:cNvSpPr/>
          <p:nvPr/>
        </p:nvSpPr>
        <p:spPr>
          <a:xfrm>
            <a:off x="2416954" y="347919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prstClr val="white"/>
                </a:solidFill>
                <a:latin typeface="+mn-ea"/>
              </a:rPr>
              <a:t>输入标题</a:t>
            </a:r>
          </a:p>
        </p:txBody>
      </p:sp>
      <p:sp>
        <p:nvSpPr>
          <p:cNvPr id="57" name="矩形 56"/>
          <p:cNvSpPr/>
          <p:nvPr/>
        </p:nvSpPr>
        <p:spPr>
          <a:xfrm>
            <a:off x="2416954" y="498490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prstClr val="white"/>
                </a:solidFill>
                <a:latin typeface="+mn-ea"/>
              </a:rPr>
              <a:t>输入标题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E372E339-7F81-634D-99C3-5E2DE6B4F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651000"/>
            <a:ext cx="99060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50330"/>
      </p:ext>
    </p:extLst>
  </p:cSld>
  <p:clrMapOvr>
    <a:masterClrMapping/>
  </p:clrMapOvr>
  <p:transition spd="med" advClick="0" advTm="1000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输入分片与</a:t>
              </a:r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HDFS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块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49B2FE08-ADAD-0845-96B3-0C6F5BBCC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876" y="3344916"/>
            <a:ext cx="8380248" cy="163676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E32F84E-8D47-5C4A-9245-15B727F7603F}"/>
              </a:ext>
            </a:extLst>
          </p:cNvPr>
          <p:cNvSpPr txBox="1"/>
          <p:nvPr/>
        </p:nvSpPr>
        <p:spPr>
          <a:xfrm>
            <a:off x="809704" y="1534526"/>
            <a:ext cx="5980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分片非常接近物理块边界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通常每个分片对应一个</a:t>
            </a:r>
            <a:r>
              <a:rPr lang="en-US" altLang="zh-CN" dirty="0">
                <a:solidFill>
                  <a:schemeClr val="bg1"/>
                </a:solidFill>
              </a:rPr>
              <a:t>task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通过分片实现计算数据本地化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分片包含的数据未必都在本地</a:t>
            </a:r>
          </a:p>
        </p:txBody>
      </p:sp>
    </p:spTree>
    <p:extLst>
      <p:ext uri="{BB962C8B-B14F-4D97-AF65-F5344CB8AC3E}">
        <p14:creationId xmlns:p14="http://schemas.microsoft.com/office/powerpoint/2010/main" val="2830795049"/>
      </p:ext>
    </p:extLst>
  </p:cSld>
  <p:clrMapOvr>
    <a:masterClrMapping/>
  </p:clrMapOvr>
  <p:transition spd="med" advClick="0" advTm="1000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案例</a:t>
              </a:r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wordcount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实现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E32F84E-8D47-5C4A-9245-15B727F7603F}"/>
              </a:ext>
            </a:extLst>
          </p:cNvPr>
          <p:cNvSpPr txBox="1"/>
          <p:nvPr/>
        </p:nvSpPr>
        <p:spPr>
          <a:xfrm>
            <a:off x="809704" y="1534526"/>
            <a:ext cx="5980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effectLst/>
              </a:rPr>
              <a:t>Mapper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  <a:effectLst/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Reducer</a:t>
            </a:r>
            <a:endParaRPr lang="zh-CN" altLang="en-US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62387863"/>
      </p:ext>
    </p:extLst>
  </p:cSld>
  <p:clrMapOvr>
    <a:masterClrMapping/>
  </p:clrMapOvr>
  <p:transition spd="med" advClick="0" advTm="100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332326" y="547575"/>
            <a:ext cx="4956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09">
              <a:defRPr/>
            </a:pPr>
            <a:r>
              <a:rPr lang="zh-CN" altLang="en-US" sz="24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第一节 </a:t>
            </a:r>
            <a:r>
              <a:rPr lang="en-US" altLang="zh-CN" sz="24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MapReduce</a:t>
            </a:r>
            <a:r>
              <a:rPr lang="zh-CN" altLang="en-US" sz="2400" b="1" dirty="0">
                <a:solidFill>
                  <a:prstClr val="white"/>
                </a:solidFill>
                <a:latin typeface="+mn-ea"/>
                <a:cs typeface="+mn-ea"/>
                <a:sym typeface="+mn-lt"/>
              </a:rPr>
              <a:t>基本概念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377A53E-725C-074E-B57D-9C9405BBAF96}"/>
              </a:ext>
            </a:extLst>
          </p:cNvPr>
          <p:cNvSpPr txBox="1"/>
          <p:nvPr/>
        </p:nvSpPr>
        <p:spPr>
          <a:xfrm>
            <a:off x="1299579" y="2300957"/>
            <a:ext cx="686863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sz="2400" kern="0" dirty="0">
                <a:solidFill>
                  <a:schemeClr val="bg1"/>
                </a:solidFill>
                <a:latin typeface="+mn-ea"/>
              </a:rPr>
              <a:t>MapReduce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</a:rPr>
              <a:t>的基本概念</a:t>
            </a: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2400" kern="0" dirty="0">
                <a:solidFill>
                  <a:schemeClr val="bg1"/>
                </a:solidFill>
                <a:latin typeface="+mn-ea"/>
              </a:rPr>
              <a:t>MapReduce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</a:rPr>
              <a:t>的编程思想</a:t>
            </a: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2400" kern="0" dirty="0">
                <a:solidFill>
                  <a:schemeClr val="bg1"/>
                </a:solidFill>
                <a:latin typeface="+mn-ea"/>
              </a:rPr>
              <a:t>MapReduce</a:t>
            </a:r>
            <a:r>
              <a:rPr lang="zh-CN" altLang="en-US" sz="2400" kern="0" dirty="0">
                <a:solidFill>
                  <a:schemeClr val="bg1"/>
                </a:solidFill>
                <a:latin typeface="+mn-ea"/>
              </a:rPr>
              <a:t>的基本架构</a:t>
            </a: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2400" kern="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Wingdings" pitchFamily="2" charset="2"/>
              <a:buChar char="Ø"/>
            </a:pPr>
            <a:endParaRPr kumimoji="1"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057841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基本架构</a:t>
              </a: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A1917D6-D112-7F4C-A381-E04D0858F0E0}"/>
              </a:ext>
            </a:extLst>
          </p:cNvPr>
          <p:cNvSpPr txBox="1"/>
          <p:nvPr/>
        </p:nvSpPr>
        <p:spPr>
          <a:xfrm>
            <a:off x="1324304" y="1797269"/>
            <a:ext cx="71096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Mapreduce</a:t>
            </a:r>
            <a:r>
              <a:rPr lang="zh-CN" altLang="en-US" dirty="0">
                <a:solidFill>
                  <a:schemeClr val="bg1"/>
                </a:solidFill>
              </a:rPr>
              <a:t>是一个分布式的运算编程框架，核心功能是将用户编写的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核心逻辑代码分布式地运行在一个集群的很多服务器上；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647B92-6BAC-6B46-8F00-9A67C2246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295" y="2506336"/>
            <a:ext cx="6236793" cy="416364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B3D9C49-EA94-A14C-84A1-C68B7EC4A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12" y="3447148"/>
            <a:ext cx="5633383" cy="277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947634"/>
      </p:ext>
    </p:extLst>
  </p:cSld>
  <p:clrMapOvr>
    <a:masterClrMapping/>
  </p:clrMapOvr>
  <p:transition spd="med" advClick="0" advTm="100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为什么需要</a:t>
              </a:r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endParaRPr lang="zh-CN" altLang="en-US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A1917D6-D112-7F4C-A381-E04D0858F0E0}"/>
              </a:ext>
            </a:extLst>
          </p:cNvPr>
          <p:cNvSpPr txBox="1"/>
          <p:nvPr/>
        </p:nvSpPr>
        <p:spPr>
          <a:xfrm>
            <a:off x="966665" y="1776248"/>
            <a:ext cx="94436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1.</a:t>
            </a:r>
            <a:r>
              <a:rPr lang="zh-CN" altLang="en-US" dirty="0">
                <a:solidFill>
                  <a:schemeClr val="bg1"/>
                </a:solidFill>
              </a:rPr>
              <a:t> 海量数据在单机上因为硬件资源限制，无法处理，需要采用分布式集群的方式来处理。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2.</a:t>
            </a:r>
            <a:r>
              <a:rPr lang="zh-CN" altLang="en-US" dirty="0">
                <a:solidFill>
                  <a:schemeClr val="bg1"/>
                </a:solidFill>
              </a:rPr>
              <a:t> 而一旦将单机版程序扩展到集群来分布式运行，将极大地增加程序的复杂度和开发难度。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3.</a:t>
            </a:r>
            <a:r>
              <a:rPr lang="zh-CN" altLang="en-US" dirty="0">
                <a:solidFill>
                  <a:schemeClr val="bg1"/>
                </a:solidFill>
              </a:rPr>
              <a:t> 引入</a:t>
            </a:r>
            <a:r>
              <a:rPr lang="en-US" altLang="zh-CN" dirty="0" err="1">
                <a:solidFill>
                  <a:schemeClr val="bg1"/>
                </a:solidFill>
              </a:rPr>
              <a:t>Mapreduce</a:t>
            </a:r>
            <a:r>
              <a:rPr lang="zh-CN" altLang="en-US" dirty="0">
                <a:solidFill>
                  <a:schemeClr val="bg1"/>
                </a:solidFill>
              </a:rPr>
              <a:t>框架后，开发人员可以将精力集中在业务逻辑的开发上，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而将分布式计算中的复杂性交由框架来处理。</a:t>
            </a:r>
            <a:endParaRPr lang="zh-CN" altLang="en-US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87828543"/>
      </p:ext>
    </p:extLst>
  </p:cSld>
  <p:clrMapOvr>
    <a:masterClrMapping/>
  </p:clrMapOvr>
  <p:transition spd="med" advClick="0" advTm="100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为什么需要</a:t>
              </a:r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endParaRPr lang="zh-CN" altLang="en-US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A1917D6-D112-7F4C-A381-E04D0858F0E0}"/>
              </a:ext>
            </a:extLst>
          </p:cNvPr>
          <p:cNvSpPr txBox="1"/>
          <p:nvPr/>
        </p:nvSpPr>
        <p:spPr>
          <a:xfrm>
            <a:off x="966665" y="1776248"/>
            <a:ext cx="619913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  <a:effectLst/>
              </a:rPr>
              <a:t>MapReduce</a:t>
            </a:r>
            <a:r>
              <a:rPr lang="zh-CN" altLang="en-US" dirty="0">
                <a:solidFill>
                  <a:schemeClr val="bg1"/>
                </a:solidFill>
                <a:effectLst/>
              </a:rPr>
              <a:t>的起源</a:t>
            </a:r>
            <a:endParaRPr lang="en-US" altLang="zh-CN" dirty="0">
              <a:solidFill>
                <a:schemeClr val="bg1"/>
              </a:solidFill>
              <a:effectLst/>
            </a:endParaRPr>
          </a:p>
          <a:p>
            <a:r>
              <a:rPr lang="zh-CN" altLang="en-US" dirty="0">
                <a:solidFill>
                  <a:schemeClr val="bg1"/>
                </a:solidFill>
                <a:effectLst/>
              </a:rPr>
              <a:t>源于</a:t>
            </a:r>
            <a:r>
              <a:rPr lang="en-US" altLang="zh-CN" dirty="0">
                <a:solidFill>
                  <a:schemeClr val="bg1"/>
                </a:solidFill>
                <a:effectLst/>
              </a:rPr>
              <a:t>Google</a:t>
            </a:r>
            <a:r>
              <a:rPr lang="zh-CN" altLang="en-US" dirty="0">
                <a:solidFill>
                  <a:schemeClr val="bg1"/>
                </a:solidFill>
                <a:effectLst/>
              </a:rPr>
              <a:t>在</a:t>
            </a:r>
            <a:r>
              <a:rPr lang="en-US" altLang="zh-CN" dirty="0">
                <a:solidFill>
                  <a:schemeClr val="bg1"/>
                </a:solidFill>
                <a:effectLst/>
              </a:rPr>
              <a:t>2004</a:t>
            </a:r>
            <a:r>
              <a:rPr lang="zh-CN" altLang="en-US" dirty="0">
                <a:solidFill>
                  <a:schemeClr val="bg1"/>
                </a:solidFill>
                <a:effectLst/>
              </a:rPr>
              <a:t>年发表的</a:t>
            </a:r>
            <a:r>
              <a:rPr lang="en-US" altLang="zh-CN" dirty="0">
                <a:solidFill>
                  <a:schemeClr val="bg1"/>
                </a:solidFill>
                <a:effectLst/>
              </a:rPr>
              <a:t>MapReduce</a:t>
            </a:r>
            <a:r>
              <a:rPr lang="zh-CN" altLang="en-US" dirty="0">
                <a:solidFill>
                  <a:schemeClr val="bg1"/>
                </a:solidFill>
                <a:effectLst/>
              </a:rPr>
              <a:t>的论文。</a:t>
            </a:r>
            <a:endParaRPr lang="en-US" altLang="zh-CN" dirty="0">
              <a:solidFill>
                <a:schemeClr val="bg1"/>
              </a:solidFill>
              <a:effectLst/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Hadoop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MapReduce</a:t>
            </a:r>
            <a:r>
              <a:rPr lang="zh-CN" altLang="en-US" dirty="0">
                <a:solidFill>
                  <a:schemeClr val="bg1"/>
                </a:solidFill>
              </a:rPr>
              <a:t>实际上是</a:t>
            </a:r>
            <a:r>
              <a:rPr lang="en-US" altLang="zh-CN" dirty="0">
                <a:solidFill>
                  <a:schemeClr val="bg1"/>
                </a:solidFill>
              </a:rPr>
              <a:t>Google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MapReduce</a:t>
            </a:r>
            <a:r>
              <a:rPr lang="zh-CN" altLang="en-US" dirty="0">
                <a:solidFill>
                  <a:schemeClr val="bg1"/>
                </a:solidFill>
              </a:rPr>
              <a:t>的山寨版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MapReduce</a:t>
            </a:r>
            <a:r>
              <a:rPr lang="zh-CN" altLang="en-US" dirty="0">
                <a:solidFill>
                  <a:schemeClr val="bg1"/>
                </a:solidFill>
              </a:rPr>
              <a:t>的优势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易于编程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具有很好的扩展性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高容错性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适合</a:t>
            </a:r>
            <a:r>
              <a:rPr lang="en-US" altLang="zh-CN" dirty="0">
                <a:solidFill>
                  <a:schemeClr val="bg1"/>
                </a:solidFill>
              </a:rPr>
              <a:t>PB</a:t>
            </a:r>
            <a:r>
              <a:rPr lang="zh-CN" altLang="en-US" dirty="0">
                <a:solidFill>
                  <a:schemeClr val="bg1"/>
                </a:solidFill>
              </a:rPr>
              <a:t>级以上海量数据的离线处理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318238"/>
      </p:ext>
    </p:extLst>
  </p:cSld>
  <p:clrMapOvr>
    <a:masterClrMapping/>
  </p:clrMapOvr>
  <p:transition spd="med" advClick="0" advTm="100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835047" cy="830997"/>
            <a:chOff x="1007305" y="947449"/>
            <a:chExt cx="6535202" cy="1246687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1246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无法适用的计算场景</a:t>
              </a: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A1917D6-D112-7F4C-A381-E04D0858F0E0}"/>
              </a:ext>
            </a:extLst>
          </p:cNvPr>
          <p:cNvSpPr txBox="1"/>
          <p:nvPr/>
        </p:nvSpPr>
        <p:spPr>
          <a:xfrm>
            <a:off x="966665" y="1776248"/>
            <a:ext cx="734047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实时计算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如数据库</a:t>
            </a:r>
            <a:r>
              <a:rPr lang="en-US" altLang="zh-CN" dirty="0">
                <a:solidFill>
                  <a:schemeClr val="bg1"/>
                </a:solidFill>
              </a:rPr>
              <a:t>MySQL</a:t>
            </a:r>
            <a:r>
              <a:rPr lang="zh-CN" altLang="en-US" dirty="0">
                <a:solidFill>
                  <a:schemeClr val="bg1"/>
                </a:solidFill>
              </a:rPr>
              <a:t>一样，很快得到查询结果。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流式计算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MapReduce</a:t>
            </a:r>
            <a:r>
              <a:rPr lang="zh-CN" altLang="en-US" dirty="0">
                <a:solidFill>
                  <a:schemeClr val="bg1"/>
                </a:solidFill>
              </a:rPr>
              <a:t>的输入数据集是静态的，不能动态变化。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MapReduce</a:t>
            </a:r>
            <a:r>
              <a:rPr lang="zh-CN" altLang="en-US" dirty="0">
                <a:solidFill>
                  <a:schemeClr val="bg1"/>
                </a:solidFill>
              </a:rPr>
              <a:t>自身的设计特点决定了数据源必须是静态的。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</a:rPr>
              <a:t>DAG</a:t>
            </a:r>
            <a:r>
              <a:rPr lang="zh-CN" altLang="en-US" dirty="0">
                <a:solidFill>
                  <a:schemeClr val="bg1"/>
                </a:solidFill>
              </a:rPr>
              <a:t>计算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多个应用程序存在依赖关系，后一个应用程序的输入为前一个的输出。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165338"/>
      </p:ext>
    </p:extLst>
  </p:cSld>
  <p:clrMapOvr>
    <a:masterClrMapping/>
  </p:clrMapOvr>
  <p:transition spd="med" advClick="0" advTm="1000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的编程思想</a:t>
              </a: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A1917D6-D112-7F4C-A381-E04D0858F0E0}"/>
              </a:ext>
            </a:extLst>
          </p:cNvPr>
          <p:cNvSpPr txBox="1"/>
          <p:nvPr/>
        </p:nvSpPr>
        <p:spPr>
          <a:xfrm>
            <a:off x="956154" y="1702676"/>
            <a:ext cx="1103379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MapReduce</a:t>
            </a:r>
            <a:r>
              <a:rPr lang="zh-CN" altLang="en-US" dirty="0">
                <a:solidFill>
                  <a:schemeClr val="bg1"/>
                </a:solidFill>
              </a:rPr>
              <a:t>采用</a:t>
            </a:r>
            <a:r>
              <a:rPr lang="en-US" altLang="zh-CN" dirty="0">
                <a:solidFill>
                  <a:schemeClr val="bg1"/>
                </a:solidFill>
              </a:rPr>
              <a:t>“</a:t>
            </a:r>
            <a:r>
              <a:rPr lang="zh-CN" altLang="en-US" dirty="0">
                <a:solidFill>
                  <a:schemeClr val="bg1"/>
                </a:solidFill>
              </a:rPr>
              <a:t>分而治之</a:t>
            </a:r>
            <a:r>
              <a:rPr lang="en-US" altLang="zh-CN" dirty="0">
                <a:solidFill>
                  <a:schemeClr val="bg1"/>
                </a:solidFill>
              </a:rPr>
              <a:t>”</a:t>
            </a:r>
            <a:r>
              <a:rPr lang="zh-CN" altLang="en-US" dirty="0">
                <a:solidFill>
                  <a:schemeClr val="bg1"/>
                </a:solidFill>
              </a:rPr>
              <a:t>的思想：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将对大规模的数据集的操作分配给各子节点进行操作，然后通过整合各子节点的中间结果，得到最终结果。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简单来说就是“任务的分解和结果的汇总”。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Hadoop</a:t>
            </a:r>
            <a:r>
              <a:rPr lang="zh-CN" altLang="en-US" dirty="0">
                <a:solidFill>
                  <a:schemeClr val="bg1"/>
                </a:solidFill>
              </a:rPr>
              <a:t>将这个工作高度抽象成为两个函数，分别为</a:t>
            </a:r>
            <a:r>
              <a:rPr lang="en-US" altLang="zh-CN" dirty="0">
                <a:solidFill>
                  <a:schemeClr val="bg1"/>
                </a:solidFill>
              </a:rPr>
              <a:t>map</a:t>
            </a:r>
            <a:r>
              <a:rPr lang="zh-CN" altLang="en-US" dirty="0">
                <a:solidFill>
                  <a:schemeClr val="bg1"/>
                </a:solidFill>
              </a:rPr>
              <a:t>和</a:t>
            </a:r>
            <a:r>
              <a:rPr lang="en-US" altLang="zh-CN" dirty="0">
                <a:solidFill>
                  <a:schemeClr val="bg1"/>
                </a:solidFill>
              </a:rPr>
              <a:t>reduce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</a:rPr>
              <a:t>map</a:t>
            </a:r>
            <a:r>
              <a:rPr lang="zh-CN" altLang="en-US" dirty="0">
                <a:solidFill>
                  <a:schemeClr val="bg1"/>
                </a:solidFill>
              </a:rPr>
              <a:t>负责将任务分解为多个任务，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</a:rPr>
              <a:t>reduce</a:t>
            </a:r>
            <a:r>
              <a:rPr lang="zh-CN" altLang="en-US" dirty="0">
                <a:solidFill>
                  <a:schemeClr val="bg1"/>
                </a:solidFill>
              </a:rPr>
              <a:t>负责将多个</a:t>
            </a:r>
            <a:r>
              <a:rPr lang="en-US" altLang="zh-CN" dirty="0">
                <a:solidFill>
                  <a:schemeClr val="bg1"/>
                </a:solidFill>
              </a:rPr>
              <a:t>map</a:t>
            </a:r>
            <a:r>
              <a:rPr lang="zh-CN" altLang="en-US" dirty="0">
                <a:solidFill>
                  <a:schemeClr val="bg1"/>
                </a:solidFill>
              </a:rPr>
              <a:t>任务的中间结果合并为最终结果。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运行过程中的其他步骤，均由</a:t>
            </a:r>
            <a:r>
              <a:rPr lang="en-US" altLang="zh-CN" dirty="0" err="1">
                <a:solidFill>
                  <a:schemeClr val="bg1"/>
                </a:solidFill>
              </a:rPr>
              <a:t>hadoop</a:t>
            </a:r>
            <a:r>
              <a:rPr lang="zh-CN" altLang="en-US" dirty="0">
                <a:solidFill>
                  <a:schemeClr val="bg1"/>
                </a:solidFill>
              </a:rPr>
              <a:t>的</a:t>
            </a:r>
            <a:r>
              <a:rPr lang="en-US" altLang="zh-CN" dirty="0">
                <a:solidFill>
                  <a:schemeClr val="bg1"/>
                </a:solidFill>
              </a:rPr>
              <a:t>MapReduce</a:t>
            </a:r>
            <a:r>
              <a:rPr lang="zh-CN" altLang="en-US" dirty="0">
                <a:solidFill>
                  <a:schemeClr val="bg1"/>
                </a:solidFill>
              </a:rPr>
              <a:t>框架自行负责处理，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包括工作调度、任务分配、各节点通信等。</a:t>
            </a:r>
            <a:endParaRPr lang="zh-CN" altLang="en-US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42975317"/>
      </p:ext>
    </p:extLst>
  </p:cSld>
  <p:clrMapOvr>
    <a:masterClrMapping/>
  </p:clrMapOvr>
  <p:transition spd="med" advClick="0" advTm="100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的编程思想</a:t>
              </a: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A1917D6-D112-7F4C-A381-E04D0858F0E0}"/>
              </a:ext>
            </a:extLst>
          </p:cNvPr>
          <p:cNvSpPr txBox="1"/>
          <p:nvPr/>
        </p:nvSpPr>
        <p:spPr>
          <a:xfrm>
            <a:off x="956154" y="1702676"/>
            <a:ext cx="743023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Mapper</a:t>
            </a:r>
            <a:r>
              <a:rPr lang="zh-CN" altLang="en-US" dirty="0">
                <a:solidFill>
                  <a:schemeClr val="bg1"/>
                </a:solidFill>
              </a:rPr>
              <a:t>的作用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Mapper</a:t>
            </a:r>
            <a:r>
              <a:rPr lang="zh-CN" altLang="en-US" dirty="0">
                <a:solidFill>
                  <a:schemeClr val="bg1"/>
                </a:solidFill>
              </a:rPr>
              <a:t>负责“分”，即把复杂的任务分解为若干个“简单的任务”执行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“简单的任务”有几个含义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1 </a:t>
            </a:r>
            <a:r>
              <a:rPr lang="zh-CN" altLang="en-US" dirty="0">
                <a:solidFill>
                  <a:schemeClr val="bg1"/>
                </a:solidFill>
              </a:rPr>
              <a:t>数据戒计算规模相对于原任务要大大缩小</a:t>
            </a:r>
            <a:r>
              <a:rPr lang="en-US" altLang="zh-CN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 </a:t>
            </a:r>
            <a:r>
              <a:rPr lang="zh-CN" altLang="en-US" dirty="0">
                <a:solidFill>
                  <a:schemeClr val="bg1"/>
                </a:solidFill>
              </a:rPr>
              <a:t>就近计算 ，即会被分配到存放了所需数据的节点迚行计算</a:t>
            </a:r>
            <a:r>
              <a:rPr lang="en-US" altLang="zh-CN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3 </a:t>
            </a:r>
            <a:r>
              <a:rPr lang="zh-CN" altLang="en-US" dirty="0">
                <a:solidFill>
                  <a:schemeClr val="bg1"/>
                </a:solidFill>
              </a:rPr>
              <a:t>这些小任务可以幵行计算，彼此间几乎没有依赖关系。</a:t>
            </a:r>
          </a:p>
        </p:txBody>
      </p:sp>
    </p:spTree>
    <p:extLst>
      <p:ext uri="{BB962C8B-B14F-4D97-AF65-F5344CB8AC3E}">
        <p14:creationId xmlns:p14="http://schemas.microsoft.com/office/powerpoint/2010/main" val="663548398"/>
      </p:ext>
    </p:extLst>
  </p:cSld>
  <p:clrMapOvr>
    <a:masterClrMapping/>
  </p:clrMapOvr>
  <p:transition spd="med" advClick="0" advTm="1000">
    <p:fade/>
  </p:transition>
</p:sld>
</file>

<file path=ppt/theme/theme1.xml><?xml version="1.0" encoding="utf-8"?>
<a:theme xmlns:a="http://schemas.openxmlformats.org/drawingml/2006/main" name="hadoop-pp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doop-ppt" id="{E1A72254-C7BD-9B43-9E63-01D93D64C703}" vid="{758548D3-B0E5-9941-B399-0CA94C0815A7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hadoop-ppt</Template>
  <TotalTime>2396</TotalTime>
  <Words>1168</Words>
  <Application>Microsoft Macintosh PowerPoint</Application>
  <PresentationFormat>宽屏</PresentationFormat>
  <Paragraphs>221</Paragraphs>
  <Slides>24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0" baseType="lpstr">
      <vt:lpstr>等线</vt:lpstr>
      <vt:lpstr>微软雅黑</vt:lpstr>
      <vt:lpstr>Arial</vt:lpstr>
      <vt:lpstr>Calibri</vt:lpstr>
      <vt:lpstr>Wingdings</vt:lpstr>
      <vt:lpstr>hadoop-ppt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第二章 HDFS分布式文件系统</dc:title>
  <dc:creator>yeziapp</dc:creator>
  <cp:lastModifiedBy>yeziapp</cp:lastModifiedBy>
  <cp:revision>212</cp:revision>
  <dcterms:created xsi:type="dcterms:W3CDTF">2019-09-07T13:37:53Z</dcterms:created>
  <dcterms:modified xsi:type="dcterms:W3CDTF">2020-01-05T16:35:08Z</dcterms:modified>
</cp:coreProperties>
</file>